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346" r:id="rId3"/>
    <p:sldId id="347" r:id="rId4"/>
    <p:sldId id="349" r:id="rId5"/>
    <p:sldId id="366" r:id="rId6"/>
    <p:sldId id="350" r:id="rId7"/>
    <p:sldId id="351" r:id="rId8"/>
    <p:sldId id="352" r:id="rId9"/>
    <p:sldId id="353" r:id="rId10"/>
    <p:sldId id="369" r:id="rId11"/>
    <p:sldId id="370" r:id="rId12"/>
    <p:sldId id="377" r:id="rId13"/>
    <p:sldId id="371" r:id="rId14"/>
    <p:sldId id="372" r:id="rId15"/>
    <p:sldId id="373" r:id="rId16"/>
    <p:sldId id="359" r:id="rId17"/>
    <p:sldId id="374" r:id="rId18"/>
    <p:sldId id="375" r:id="rId19"/>
    <p:sldId id="376" r:id="rId20"/>
    <p:sldId id="368" r:id="rId21"/>
    <p:sldId id="363" r:id="rId22"/>
    <p:sldId id="364" r:id="rId23"/>
    <p:sldId id="36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 baseline="-25000">
        <a:solidFill>
          <a:srgbClr val="9900CC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i="1" kern="1200" baseline="-25000">
        <a:solidFill>
          <a:srgbClr val="9900CC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i="1" kern="1200" baseline="-25000">
        <a:solidFill>
          <a:srgbClr val="9900CC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i="1" kern="1200" baseline="-25000">
        <a:solidFill>
          <a:srgbClr val="9900CC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i="1" kern="1200" baseline="-25000">
        <a:solidFill>
          <a:srgbClr val="9900CC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i="1" kern="1200" baseline="-25000">
        <a:solidFill>
          <a:srgbClr val="9900CC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i="1" kern="1200" baseline="-25000">
        <a:solidFill>
          <a:srgbClr val="9900CC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i="1" kern="1200" baseline="-25000">
        <a:solidFill>
          <a:srgbClr val="9900CC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i="1" kern="1200" baseline="-25000">
        <a:solidFill>
          <a:srgbClr val="9900CC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99FF"/>
    <a:srgbClr val="FF9933"/>
    <a:srgbClr val="33CC33"/>
    <a:srgbClr val="9900CC"/>
    <a:srgbClr val="FF3300"/>
    <a:srgbClr val="FF99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90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240" y="108"/>
      </p:cViewPr>
      <p:guideLst>
        <p:guide orient="horz" pos="1661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5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2.emf"/><Relationship Id="rId1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Relationship Id="rId6" Type="http://schemas.openxmlformats.org/officeDocument/2006/relationships/image" Target="../media/image61.wmf"/><Relationship Id="rId11" Type="http://schemas.openxmlformats.org/officeDocument/2006/relationships/image" Target="../media/image66.emf"/><Relationship Id="rId5" Type="http://schemas.openxmlformats.org/officeDocument/2006/relationships/image" Target="../media/image60.emf"/><Relationship Id="rId10" Type="http://schemas.openxmlformats.org/officeDocument/2006/relationships/image" Target="../media/image65.emf"/><Relationship Id="rId4" Type="http://schemas.openxmlformats.org/officeDocument/2006/relationships/image" Target="../media/image59.emf"/><Relationship Id="rId9" Type="http://schemas.openxmlformats.org/officeDocument/2006/relationships/image" Target="../media/image6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wmf"/><Relationship Id="rId1" Type="http://schemas.openxmlformats.org/officeDocument/2006/relationships/image" Target="../media/image5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4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4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DB5210E-F489-4300-A64D-256270105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28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B5210E-F489-4300-A64D-25627010523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2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B5210E-F489-4300-A64D-256270105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315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B5210E-F489-4300-A64D-256270105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445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E7781-FABF-46C4-804A-804B4183A924}" type="datetime1">
              <a:rPr lang="cs-CZ" smtClean="0"/>
              <a:t>07.03.2024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Fyzika I-2024, SUPL přednáška 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0CCFC-DD7F-48FF-AF4E-E824DF1C2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6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A3174-5D03-4718-B459-FBEC888E2A25}" type="datetime1">
              <a:rPr lang="cs-CZ" smtClean="0"/>
              <a:t>07.03.2024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Fyzika I-2024, SUPL přednáška 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8660A-31C9-4401-9721-9506637C8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5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4E756-ACE3-48FB-8961-044708680D9E}" type="datetime1">
              <a:rPr lang="cs-CZ" smtClean="0"/>
              <a:t>07.03.2024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Fyzika I-2024, SUPL přednáška 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524A2-D1EE-4757-B224-F33581395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2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50050" y="260350"/>
            <a:ext cx="2178050" cy="6121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14313" y="260350"/>
            <a:ext cx="6383337" cy="6121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BF12E-9F38-48E5-9BAA-F8D60503088B}" type="datetime1">
              <a:rPr lang="cs-CZ" smtClean="0"/>
              <a:t>07.03.2024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Fyzika I-2024, SUPL přednáška 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A8225-7730-484E-824D-44050862E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9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1DA4B-47D1-4BC9-9981-591E393849F0}" type="datetime1">
              <a:rPr lang="cs-CZ" smtClean="0"/>
              <a:t>07.03.2024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33687" y="6640512"/>
            <a:ext cx="3455988" cy="217488"/>
          </a:xfrm>
          <a:ln/>
        </p:spPr>
        <p:txBody>
          <a:bodyPr/>
          <a:lstStyle>
            <a:lvl1pPr>
              <a:defRPr sz="1000" baseline="0"/>
            </a:lvl1pPr>
          </a:lstStyle>
          <a:p>
            <a:pPr>
              <a:defRPr/>
            </a:pPr>
            <a:r>
              <a:rPr lang="pl-PL" smtClean="0"/>
              <a:t>Fyzika I-2024, SUPL přednáška 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92041" y="6621043"/>
            <a:ext cx="2133600" cy="268287"/>
          </a:xfrm>
          <a:ln/>
        </p:spPr>
        <p:txBody>
          <a:bodyPr/>
          <a:lstStyle>
            <a:lvl1pPr>
              <a:defRPr sz="1000" baseline="0"/>
            </a:lvl1pPr>
          </a:lstStyle>
          <a:p>
            <a:pPr>
              <a:defRPr/>
            </a:pPr>
            <a:fld id="{E5501679-DD98-4099-8A0A-87CAD41CB9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2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57511-89E8-48D8-B5A1-BFABF088A2B1}" type="datetime1">
              <a:rPr lang="cs-CZ" smtClean="0"/>
              <a:t>07.03.2024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Fyzika I-2024, SUPL přednáška 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BAB12-8F6F-4A0F-8759-989C3ADF9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0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4313" y="981075"/>
            <a:ext cx="42799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981075"/>
            <a:ext cx="4281487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B7169-E9A7-4B9F-B3CB-5CF89118A597}" type="datetime1">
              <a:rPr lang="cs-CZ" smtClean="0"/>
              <a:t>07.03.2024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66219" y="6640512"/>
            <a:ext cx="3455988" cy="217488"/>
          </a:xfrm>
          <a:ln/>
        </p:spPr>
        <p:txBody>
          <a:bodyPr/>
          <a:lstStyle>
            <a:lvl1pPr>
              <a:defRPr sz="1000" baseline="0"/>
            </a:lvl1pPr>
          </a:lstStyle>
          <a:p>
            <a:pPr>
              <a:defRPr/>
            </a:pPr>
            <a:r>
              <a:rPr lang="pl-PL" smtClean="0"/>
              <a:t>Fyzika I-2024, SUPL přednáška 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3193" y="6587331"/>
            <a:ext cx="2133600" cy="268287"/>
          </a:xfr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9F45740A-AF1D-4FFA-8985-FECC4A0CF2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CDF649-389C-43B7-8BB6-3557F4A8D063}" type="datetime1">
              <a:rPr lang="cs-CZ" smtClean="0"/>
              <a:t>07.03.2024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Fyzika I-2024, SUPL přednáška 4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6D297-9F3E-40E6-A311-A78C75C204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92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72EDF-FEED-4FA7-8139-AB11260CD056}" type="datetime1">
              <a:rPr lang="cs-CZ" smtClean="0"/>
              <a:t>07.03.2024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Fyzika I-2024, SUPL přednáška 4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39103-08BC-4056-8C38-86D9171A4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C84F4-CBFD-436F-87F3-4B5BE0A73885}" type="datetime1">
              <a:rPr lang="cs-CZ" smtClean="0"/>
              <a:t>07.03.2024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99792" y="6640512"/>
            <a:ext cx="3455988" cy="217488"/>
          </a:xfrm>
          <a:ln/>
        </p:spPr>
        <p:txBody>
          <a:bodyPr/>
          <a:lstStyle>
            <a:lvl1pPr>
              <a:defRPr sz="1000" baseline="0"/>
            </a:lvl1pPr>
          </a:lstStyle>
          <a:p>
            <a:pPr>
              <a:defRPr/>
            </a:pPr>
            <a:r>
              <a:rPr lang="pl-PL" smtClean="0"/>
              <a:t>Fyzika I-2024, SUPL přednáška 4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9728" y="6615112"/>
            <a:ext cx="2133600" cy="268287"/>
          </a:xfrm>
          <a:ln/>
        </p:spPr>
        <p:txBody>
          <a:bodyPr/>
          <a:lstStyle>
            <a:lvl1pPr>
              <a:defRPr sz="1000" baseline="0"/>
            </a:lvl1pPr>
          </a:lstStyle>
          <a:p>
            <a:pPr>
              <a:defRPr/>
            </a:pPr>
            <a:fld id="{AC14ED29-08E5-4B00-8BCF-B44A0CF56D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66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D837-259E-471A-8024-B4223541AEED}" type="datetime1">
              <a:rPr lang="cs-CZ" smtClean="0"/>
              <a:t>07.03.2024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Fyzika I-2024, SUPL přednáška 4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305DF-FABE-43A5-B393-8AB78D3A8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93FA2-AB92-4651-AB9B-D88FD3DAC8AD}" type="datetime1">
              <a:rPr lang="cs-CZ" smtClean="0"/>
              <a:t>07.03.2024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Fyzika I-2024, SUPL přednáška 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69681-A39A-49E3-8941-AB902D487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2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260350"/>
            <a:ext cx="8713787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313" y="981075"/>
            <a:ext cx="8713787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styly předlohy textu.</a:t>
            </a:r>
          </a:p>
          <a:p>
            <a:pPr lvl="1"/>
            <a:r>
              <a:rPr lang="en-US" altLang="cs-CZ" smtClean="0"/>
              <a:t>Druhá úroveň</a:t>
            </a:r>
          </a:p>
          <a:p>
            <a:pPr lvl="2"/>
            <a:r>
              <a:rPr lang="en-US" altLang="cs-CZ" smtClean="0"/>
              <a:t>Třetí úroveň</a:t>
            </a:r>
          </a:p>
          <a:p>
            <a:pPr lvl="3"/>
            <a:r>
              <a:rPr lang="en-US" altLang="cs-CZ" smtClean="0"/>
              <a:t>Čtvrtá úroveň</a:t>
            </a:r>
          </a:p>
          <a:p>
            <a:pPr lvl="4"/>
            <a:r>
              <a:rPr lang="en-US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0C1E89E-9B59-429D-A98A-AF68F6D0101A}" type="datetime1">
              <a:rPr lang="cs-CZ" smtClean="0"/>
              <a:t>07.03.2024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9792" y="6647151"/>
            <a:ext cx="3455988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>
            <a:lvl1pPr algn="ctr">
              <a:defRPr sz="1000" i="0" baseline="0"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r>
              <a:rPr lang="pl-PL" smtClean="0"/>
              <a:t>Fyzika I-2024, SUPL přednáška 4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4500" y="6596352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0" baseline="0"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fld id="{9FE6D297-9F3E-40E6-A311-A78C75C2048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98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 u="sng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u="sng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u="sng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u="sng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u="sng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u="sng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650.png"/><Relationship Id="rId18" Type="http://schemas.openxmlformats.org/officeDocument/2006/relationships/image" Target="../media/image690.png"/><Relationship Id="rId3" Type="http://schemas.openxmlformats.org/officeDocument/2006/relationships/image" Target="../media/image134.png"/><Relationship Id="rId7" Type="http://schemas.openxmlformats.org/officeDocument/2006/relationships/oleObject" Target="../embeddings/oleObject32.bin"/><Relationship Id="rId17" Type="http://schemas.openxmlformats.org/officeDocument/2006/relationships/image" Target="../media/image68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0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emf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31.bin"/><Relationship Id="rId15" Type="http://schemas.openxmlformats.org/officeDocument/2006/relationships/image" Target="../media/image670.png"/><Relationship Id="rId10" Type="http://schemas.openxmlformats.org/officeDocument/2006/relationships/image" Target="../media/image34.emf"/><Relationship Id="rId19" Type="http://schemas.openxmlformats.org/officeDocument/2006/relationships/image" Target="../media/image137.png"/><Relationship Id="rId4" Type="http://schemas.openxmlformats.org/officeDocument/2006/relationships/image" Target="../media/image135.png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6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image" Target="../media/image750.png"/><Relationship Id="rId18" Type="http://schemas.openxmlformats.org/officeDocument/2006/relationships/image" Target="../media/image138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9.emf"/><Relationship Id="rId17" Type="http://schemas.openxmlformats.org/officeDocument/2006/relationships/image" Target="../media/image1371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361.png"/><Relationship Id="rId20" Type="http://schemas.openxmlformats.org/officeDocument/2006/relationships/image" Target="../media/image37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e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image" Target="../media/image770.png"/><Relationship Id="rId10" Type="http://schemas.openxmlformats.org/officeDocument/2006/relationships/image" Target="../media/image38.emf"/><Relationship Id="rId19" Type="http://schemas.openxmlformats.org/officeDocument/2006/relationships/image" Target="../media/image36.png"/><Relationship Id="rId4" Type="http://schemas.openxmlformats.org/officeDocument/2006/relationships/image" Target="../media/image142.png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13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image" Target="../media/image750.png"/><Relationship Id="rId18" Type="http://schemas.openxmlformats.org/officeDocument/2006/relationships/image" Target="../media/image138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9.emf"/><Relationship Id="rId17" Type="http://schemas.openxmlformats.org/officeDocument/2006/relationships/image" Target="../media/image1371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361.png"/><Relationship Id="rId20" Type="http://schemas.openxmlformats.org/officeDocument/2006/relationships/image" Target="../media/image37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e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image" Target="../media/image770.png"/><Relationship Id="rId10" Type="http://schemas.openxmlformats.org/officeDocument/2006/relationships/image" Target="../media/image38.emf"/><Relationship Id="rId19" Type="http://schemas.openxmlformats.org/officeDocument/2006/relationships/image" Target="../media/image36.png"/><Relationship Id="rId4" Type="http://schemas.openxmlformats.org/officeDocument/2006/relationships/image" Target="../media/image142.png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13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image" Target="../media/image150.png"/><Relationship Id="rId18" Type="http://schemas.openxmlformats.org/officeDocument/2006/relationships/image" Target="../media/image155.png"/><Relationship Id="rId3" Type="http://schemas.openxmlformats.org/officeDocument/2006/relationships/oleObject" Target="../embeddings/oleObject38.bin"/><Relationship Id="rId21" Type="http://schemas.openxmlformats.org/officeDocument/2006/relationships/image" Target="../media/image158.png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149.png"/><Relationship Id="rId17" Type="http://schemas.openxmlformats.org/officeDocument/2006/relationships/image" Target="../media/image154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53.png"/><Relationship Id="rId20" Type="http://schemas.openxmlformats.org/officeDocument/2006/relationships/image" Target="../media/image157.pn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emf"/><Relationship Id="rId11" Type="http://schemas.openxmlformats.org/officeDocument/2006/relationships/image" Target="../media/image148.png"/><Relationship Id="rId5" Type="http://schemas.openxmlformats.org/officeDocument/2006/relationships/oleObject" Target="../embeddings/oleObject39.bin"/><Relationship Id="rId15" Type="http://schemas.openxmlformats.org/officeDocument/2006/relationships/image" Target="../media/image152.png"/><Relationship Id="rId23" Type="http://schemas.openxmlformats.org/officeDocument/2006/relationships/image" Target="../media/image160.png"/><Relationship Id="rId10" Type="http://schemas.openxmlformats.org/officeDocument/2006/relationships/image" Target="../media/image147.png"/><Relationship Id="rId19" Type="http://schemas.openxmlformats.org/officeDocument/2006/relationships/image" Target="../media/image156.png"/><Relationship Id="rId4" Type="http://schemas.openxmlformats.org/officeDocument/2006/relationships/image" Target="../media/image40.emf"/><Relationship Id="rId9" Type="http://schemas.openxmlformats.org/officeDocument/2006/relationships/image" Target="../media/image146.png"/><Relationship Id="rId14" Type="http://schemas.openxmlformats.org/officeDocument/2006/relationships/image" Target="../media/image151.png"/><Relationship Id="rId22" Type="http://schemas.openxmlformats.org/officeDocument/2006/relationships/image" Target="../media/image1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7" Type="http://schemas.openxmlformats.org/officeDocument/2006/relationships/image" Target="../media/image8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00.png"/><Relationship Id="rId5" Type="http://schemas.openxmlformats.org/officeDocument/2006/relationships/image" Target="../media/image790.png"/><Relationship Id="rId4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0.png"/><Relationship Id="rId13" Type="http://schemas.openxmlformats.org/officeDocument/2006/relationships/image" Target="../media/image1420.png"/><Relationship Id="rId3" Type="http://schemas.openxmlformats.org/officeDocument/2006/relationships/oleObject" Target="../embeddings/oleObject42.bin"/><Relationship Id="rId7" Type="http://schemas.openxmlformats.org/officeDocument/2006/relationships/image" Target="../media/image1360.png"/><Relationship Id="rId12" Type="http://schemas.openxmlformats.org/officeDocument/2006/relationships/image" Target="../media/image1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350.png"/><Relationship Id="rId11" Type="http://schemas.openxmlformats.org/officeDocument/2006/relationships/image" Target="../media/image140.png"/><Relationship Id="rId5" Type="http://schemas.openxmlformats.org/officeDocument/2006/relationships/image" Target="../media/image1340.png"/><Relationship Id="rId10" Type="http://schemas.openxmlformats.org/officeDocument/2006/relationships/image" Target="../media/image139.png"/><Relationship Id="rId4" Type="http://schemas.openxmlformats.org/officeDocument/2006/relationships/image" Target="../media/image43.emf"/><Relationship Id="rId9" Type="http://schemas.openxmlformats.org/officeDocument/2006/relationships/image" Target="../media/image13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image" Target="../media/image1010.png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8.e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image" Target="../media/image121.png"/><Relationship Id="rId10" Type="http://schemas.openxmlformats.org/officeDocument/2006/relationships/image" Target="../media/image50.emf"/><Relationship Id="rId4" Type="http://schemas.openxmlformats.org/officeDocument/2006/relationships/image" Target="../media/image47.e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11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oleObject" Target="../embeddings/oleObject49.bin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5.emf"/><Relationship Id="rId4" Type="http://schemas.openxmlformats.org/officeDocument/2006/relationships/image" Target="../media/image53.wmf"/><Relationship Id="rId9" Type="http://schemas.openxmlformats.org/officeDocument/2006/relationships/image" Target="../media/image5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63.emf"/><Relationship Id="rId26" Type="http://schemas.openxmlformats.org/officeDocument/2006/relationships/image" Target="../media/image75.png"/><Relationship Id="rId3" Type="http://schemas.openxmlformats.org/officeDocument/2006/relationships/oleObject" Target="../embeddings/oleObject51.bin"/><Relationship Id="rId21" Type="http://schemas.openxmlformats.org/officeDocument/2006/relationships/oleObject" Target="../embeddings/oleObject60.bin"/><Relationship Id="rId34" Type="http://schemas.openxmlformats.org/officeDocument/2006/relationships/image" Target="../media/image83.png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60.emf"/><Relationship Id="rId17" Type="http://schemas.openxmlformats.org/officeDocument/2006/relationships/oleObject" Target="../embeddings/oleObject58.bin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62.emf"/><Relationship Id="rId20" Type="http://schemas.openxmlformats.org/officeDocument/2006/relationships/image" Target="../media/image64.emf"/><Relationship Id="rId29" Type="http://schemas.openxmlformats.org/officeDocument/2006/relationships/image" Target="../media/image78.png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7.emf"/><Relationship Id="rId11" Type="http://schemas.openxmlformats.org/officeDocument/2006/relationships/oleObject" Target="../embeddings/oleObject55.bin"/><Relationship Id="rId24" Type="http://schemas.openxmlformats.org/officeDocument/2006/relationships/image" Target="../media/image66.emf"/><Relationship Id="rId32" Type="http://schemas.openxmlformats.org/officeDocument/2006/relationships/image" Target="../media/image81.png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23" Type="http://schemas.openxmlformats.org/officeDocument/2006/relationships/oleObject" Target="../embeddings/oleObject61.bin"/><Relationship Id="rId28" Type="http://schemas.openxmlformats.org/officeDocument/2006/relationships/image" Target="../media/image77.png"/><Relationship Id="rId10" Type="http://schemas.openxmlformats.org/officeDocument/2006/relationships/image" Target="../media/image59.emf"/><Relationship Id="rId19" Type="http://schemas.openxmlformats.org/officeDocument/2006/relationships/oleObject" Target="../embeddings/oleObject59.bin"/><Relationship Id="rId31" Type="http://schemas.openxmlformats.org/officeDocument/2006/relationships/image" Target="../media/image80.png"/><Relationship Id="rId4" Type="http://schemas.openxmlformats.org/officeDocument/2006/relationships/image" Target="../media/image56.e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61.wmf"/><Relationship Id="rId22" Type="http://schemas.openxmlformats.org/officeDocument/2006/relationships/image" Target="../media/image65.emf"/><Relationship Id="rId27" Type="http://schemas.openxmlformats.org/officeDocument/2006/relationships/image" Target="../media/image76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ufmt.vscht.cz/index.php/cs/#novinka_detail26771068066609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80.png"/><Relationship Id="rId3" Type="http://schemas.openxmlformats.org/officeDocument/2006/relationships/image" Target="../media/image240.png"/><Relationship Id="rId7" Type="http://schemas.openxmlformats.org/officeDocument/2006/relationships/image" Target="../media/image2.emf"/><Relationship Id="rId12" Type="http://schemas.openxmlformats.org/officeDocument/2006/relationships/image" Target="../media/image37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emf"/><Relationship Id="rId5" Type="http://schemas.openxmlformats.org/officeDocument/2006/relationships/image" Target="../media/image1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90.png"/><Relationship Id="rId18" Type="http://schemas.openxmlformats.org/officeDocument/2006/relationships/image" Target="../media/image11.png"/><Relationship Id="rId26" Type="http://schemas.openxmlformats.org/officeDocument/2006/relationships/image" Target="../media/image105.png"/><Relationship Id="rId3" Type="http://schemas.openxmlformats.org/officeDocument/2006/relationships/oleObject" Target="../embeddings/oleObject5.bin"/><Relationship Id="rId21" Type="http://schemas.openxmlformats.org/officeDocument/2006/relationships/image" Target="../media/image100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9.emf"/><Relationship Id="rId17" Type="http://schemas.openxmlformats.org/officeDocument/2006/relationships/image" Target="../media/image10.png"/><Relationship Id="rId25" Type="http://schemas.openxmlformats.org/officeDocument/2006/relationships/image" Target="../media/image10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3.png"/><Relationship Id="rId20" Type="http://schemas.openxmlformats.org/officeDocument/2006/relationships/image" Target="../media/image99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103.png"/><Relationship Id="rId5" Type="http://schemas.openxmlformats.org/officeDocument/2006/relationships/oleObject" Target="../embeddings/oleObject6.bin"/><Relationship Id="rId15" Type="http://schemas.openxmlformats.org/officeDocument/2006/relationships/image" Target="../media/image92.png"/><Relationship Id="rId23" Type="http://schemas.openxmlformats.org/officeDocument/2006/relationships/image" Target="../media/image102.png"/><Relationship Id="rId10" Type="http://schemas.openxmlformats.org/officeDocument/2006/relationships/image" Target="../media/image8.emf"/><Relationship Id="rId19" Type="http://schemas.openxmlformats.org/officeDocument/2006/relationships/image" Target="../media/image98.png"/><Relationship Id="rId4" Type="http://schemas.openxmlformats.org/officeDocument/2006/relationships/image" Target="../media/image5.e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91.png"/><Relationship Id="rId22" Type="http://schemas.openxmlformats.org/officeDocument/2006/relationships/image" Target="../media/image101.png"/><Relationship Id="rId27" Type="http://schemas.openxmlformats.org/officeDocument/2006/relationships/image" Target="../media/image10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5.emf"/><Relationship Id="rId18" Type="http://schemas.openxmlformats.org/officeDocument/2006/relationships/image" Target="../media/image570.png"/><Relationship Id="rId26" Type="http://schemas.openxmlformats.org/officeDocument/2006/relationships/image" Target="../media/image109.png"/><Relationship Id="rId3" Type="http://schemas.openxmlformats.org/officeDocument/2006/relationships/image" Target="../media/image85.png"/><Relationship Id="rId21" Type="http://schemas.openxmlformats.org/officeDocument/2006/relationships/image" Target="../media/image88.png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550.png"/><Relationship Id="rId25" Type="http://schemas.openxmlformats.org/officeDocument/2006/relationships/image" Target="../media/image10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60.png"/><Relationship Id="rId20" Type="http://schemas.openxmlformats.org/officeDocument/2006/relationships/image" Target="../media/image87.png"/><Relationship Id="rId29" Type="http://schemas.openxmlformats.org/officeDocument/2006/relationships/image" Target="../media/image112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4.emf"/><Relationship Id="rId24" Type="http://schemas.openxmlformats.org/officeDocument/2006/relationships/image" Target="../media/image107.png"/><Relationship Id="rId5" Type="http://schemas.openxmlformats.org/officeDocument/2006/relationships/image" Target="../media/image11.emf"/><Relationship Id="rId15" Type="http://schemas.openxmlformats.org/officeDocument/2006/relationships/image" Target="../media/image16.emf"/><Relationship Id="rId23" Type="http://schemas.openxmlformats.org/officeDocument/2006/relationships/image" Target="../media/image96.png"/><Relationship Id="rId28" Type="http://schemas.openxmlformats.org/officeDocument/2006/relationships/image" Target="../media/image111.png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86.png"/><Relationship Id="rId31" Type="http://schemas.openxmlformats.org/officeDocument/2006/relationships/image" Target="../media/image114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3.emf"/><Relationship Id="rId14" Type="http://schemas.openxmlformats.org/officeDocument/2006/relationships/oleObject" Target="../embeddings/oleObject15.bin"/><Relationship Id="rId22" Type="http://schemas.openxmlformats.org/officeDocument/2006/relationships/image" Target="../media/image89.png"/><Relationship Id="rId27" Type="http://schemas.openxmlformats.org/officeDocument/2006/relationships/image" Target="../media/image110.png"/><Relationship Id="rId30" Type="http://schemas.openxmlformats.org/officeDocument/2006/relationships/image" Target="../media/image1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1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7.emf"/><Relationship Id="rId9" Type="http://schemas.openxmlformats.org/officeDocument/2006/relationships/image" Target="../media/image1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2.emf"/><Relationship Id="rId18" Type="http://schemas.openxmlformats.org/officeDocument/2006/relationships/oleObject" Target="../embeddings/oleObject24.bin"/><Relationship Id="rId26" Type="http://schemas.openxmlformats.org/officeDocument/2006/relationships/image" Target="../media/image131.png"/><Relationship Id="rId3" Type="http://schemas.openxmlformats.org/officeDocument/2006/relationships/image" Target="../media/image126.png"/><Relationship Id="rId21" Type="http://schemas.openxmlformats.org/officeDocument/2006/relationships/image" Target="../media/image26.emf"/><Relationship Id="rId7" Type="http://schemas.openxmlformats.org/officeDocument/2006/relationships/image" Target="../media/image19.e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4.emf"/><Relationship Id="rId25" Type="http://schemas.openxmlformats.org/officeDocument/2006/relationships/image" Target="../media/image130.png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30.pn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5" Type="http://schemas.openxmlformats.org/officeDocument/2006/relationships/image" Target="../media/image23.emf"/><Relationship Id="rId23" Type="http://schemas.openxmlformats.org/officeDocument/2006/relationships/image" Target="../media/image128.png"/><Relationship Id="rId28" Type="http://schemas.openxmlformats.org/officeDocument/2006/relationships/image" Target="../media/image133.png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25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emf"/><Relationship Id="rId14" Type="http://schemas.openxmlformats.org/officeDocument/2006/relationships/oleObject" Target="../embeddings/oleObject22.bin"/><Relationship Id="rId22" Type="http://schemas.openxmlformats.org/officeDocument/2006/relationships/image" Target="../media/image127.png"/><Relationship Id="rId27" Type="http://schemas.openxmlformats.org/officeDocument/2006/relationships/image" Target="../media/image1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e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0.emf"/><Relationship Id="rId4" Type="http://schemas.openxmlformats.org/officeDocument/2006/relationships/image" Target="../media/image27.emf"/><Relationship Id="rId9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106" y="620688"/>
            <a:ext cx="8713787" cy="5400675"/>
          </a:xfrm>
        </p:spPr>
        <p:txBody>
          <a:bodyPr/>
          <a:lstStyle/>
          <a:p>
            <a:pPr marL="381000" indent="-381000" eaLnBrk="1" hangingPunct="1"/>
            <a:endParaRPr lang="cs-CZ" altLang="cs-CZ" dirty="0">
              <a:solidFill>
                <a:srgbClr val="3333FF"/>
              </a:solidFill>
            </a:endParaRPr>
          </a:p>
          <a:p>
            <a:pPr marL="381000" indent="-381000" eaLnBrk="1" hangingPunct="1"/>
            <a:r>
              <a:rPr lang="cs-CZ" altLang="cs-CZ" u="sng" dirty="0">
                <a:solidFill>
                  <a:srgbClr val="3333FF"/>
                </a:solidFill>
              </a:rPr>
              <a:t>4.	Mechanika kontinua</a:t>
            </a:r>
          </a:p>
          <a:p>
            <a:pPr marL="381000" indent="-381000" eaLnBrk="1" hangingPunct="1"/>
            <a:r>
              <a:rPr lang="cs-CZ" altLang="cs-CZ" dirty="0">
                <a:solidFill>
                  <a:srgbClr val="3333FF"/>
                </a:solidFill>
              </a:rPr>
              <a:t>	4.1 Síly v kontinuu</a:t>
            </a:r>
          </a:p>
          <a:p>
            <a:pPr marL="381000" indent="-381000" eaLnBrk="1" hangingPunct="1"/>
            <a:r>
              <a:rPr lang="cs-CZ" altLang="cs-CZ" dirty="0">
                <a:solidFill>
                  <a:srgbClr val="3333FF"/>
                </a:solidFill>
              </a:rPr>
              <a:t>	</a:t>
            </a:r>
          </a:p>
          <a:p>
            <a:pPr marL="381000" indent="-381000" eaLnBrk="1" hangingPunct="1"/>
            <a:r>
              <a:rPr lang="cs-CZ" altLang="cs-CZ" dirty="0">
                <a:solidFill>
                  <a:srgbClr val="3333FF"/>
                </a:solidFill>
              </a:rPr>
              <a:t>	4.3 Hydrostatika</a:t>
            </a:r>
          </a:p>
          <a:p>
            <a:pPr marL="381000" indent="-381000" eaLnBrk="1" hangingPunct="1"/>
            <a:r>
              <a:rPr lang="cs-CZ" altLang="cs-CZ" dirty="0">
                <a:solidFill>
                  <a:srgbClr val="3333FF"/>
                </a:solidFill>
              </a:rPr>
              <a:t>	4.4 Proudění ideální kapaliny</a:t>
            </a:r>
          </a:p>
          <a:p>
            <a:pPr marL="381000" indent="-381000" eaLnBrk="1" hangingPunct="1"/>
            <a:r>
              <a:rPr lang="cs-CZ" altLang="cs-CZ" dirty="0" smtClean="0">
                <a:solidFill>
                  <a:srgbClr val="00B050"/>
                </a:solidFill>
              </a:rPr>
              <a:t>	</a:t>
            </a:r>
            <a:r>
              <a:rPr lang="cs-CZ" altLang="cs-CZ" dirty="0" smtClean="0">
                <a:solidFill>
                  <a:srgbClr val="3333FF"/>
                </a:solidFill>
              </a:rPr>
              <a:t>4.5 </a:t>
            </a:r>
            <a:r>
              <a:rPr lang="cs-CZ" altLang="cs-CZ" dirty="0">
                <a:solidFill>
                  <a:srgbClr val="3333FF"/>
                </a:solidFill>
              </a:rPr>
              <a:t>Proudění reálné kapaliny</a:t>
            </a:r>
            <a:endParaRPr lang="cs-CZ" altLang="cs-CZ" dirty="0" smtClean="0">
              <a:solidFill>
                <a:srgbClr val="3333FF"/>
              </a:solidFill>
            </a:endParaRPr>
          </a:p>
          <a:p>
            <a:pPr marL="381000" indent="-381000" eaLnBrk="1" hangingPunct="1"/>
            <a:r>
              <a:rPr lang="cs-CZ" altLang="cs-CZ" dirty="0">
                <a:solidFill>
                  <a:srgbClr val="3333FF"/>
                </a:solidFill>
              </a:rPr>
              <a:t>	</a:t>
            </a:r>
            <a:endParaRPr lang="cs-CZ" altLang="cs-CZ" dirty="0" smtClean="0">
              <a:solidFill>
                <a:srgbClr val="3333FF"/>
              </a:solidFill>
            </a:endParaRPr>
          </a:p>
          <a:p>
            <a:pPr marL="381000" indent="-381000" eaLnBrk="1" hangingPunct="1"/>
            <a:r>
              <a:rPr lang="cs-CZ" altLang="cs-CZ" dirty="0">
                <a:solidFill>
                  <a:srgbClr val="3333FF"/>
                </a:solidFill>
              </a:rPr>
              <a:t>	</a:t>
            </a:r>
            <a:r>
              <a:rPr lang="cs-CZ" altLang="cs-CZ" dirty="0" smtClean="0">
                <a:solidFill>
                  <a:srgbClr val="3333FF"/>
                </a:solidFill>
              </a:rPr>
              <a:t>4.2 </a:t>
            </a:r>
            <a:r>
              <a:rPr lang="cs-CZ" altLang="cs-CZ" dirty="0">
                <a:solidFill>
                  <a:srgbClr val="3333FF"/>
                </a:solidFill>
              </a:rPr>
              <a:t>Deformace pevného kontinua</a:t>
            </a:r>
            <a:endParaRPr lang="en-US" altLang="cs-CZ" dirty="0" smtClean="0">
              <a:solidFill>
                <a:srgbClr val="3333FF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Fyzika I-2024, SUPL přednáška 4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01679-DD98-4099-8A0A-87CAD41CB93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76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388" y="152400"/>
                <a:ext cx="8964612" cy="6121400"/>
              </a:xfrm>
              <a:ln>
                <a:noFill/>
              </a:ln>
            </p:spPr>
            <p:txBody>
              <a:bodyPr/>
              <a:lstStyle/>
              <a:p>
                <a:pPr eaLnBrk="1" hangingPunct="1"/>
                <a:r>
                  <a:rPr lang="cs-CZ" altLang="cs-CZ" i="1" u="sng" dirty="0" smtClean="0"/>
                  <a:t>vektor plochy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>
                            <a:solidFill>
                              <a:srgbClr val="000000"/>
                            </a:solidFill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cs-CZ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altLang="cs-CZ" dirty="0" smtClean="0"/>
                  <a:t>	– směr kolmý k ploše (vnější normála, v případě uzavřené 		   plochy)  </a:t>
                </a:r>
                <a:br>
                  <a:rPr lang="cs-CZ" altLang="cs-CZ" dirty="0" smtClean="0"/>
                </a:br>
                <a:r>
                  <a:rPr lang="cs-CZ" altLang="cs-CZ" dirty="0" smtClean="0"/>
                  <a:t>		– velikost </a:t>
                </a:r>
                <a:r>
                  <a:rPr lang="cs-CZ" altLang="cs-CZ" dirty="0" smtClean="0">
                    <a:latin typeface="Times New Roman" pitchFamily="18" charset="0"/>
                    <a:cs typeface="Times New Roman" pitchFamily="18" charset="0"/>
                  </a:rPr>
                  <a:t>≡ </a:t>
                </a:r>
                <a:r>
                  <a:rPr lang="cs-CZ" altLang="cs-CZ" dirty="0" smtClean="0">
                    <a:cs typeface="Times New Roman" pitchFamily="18" charset="0"/>
                  </a:rPr>
                  <a:t>velikost plochy</a:t>
                </a:r>
              </a:p>
              <a:p>
                <a:pPr eaLnBrk="1" hangingPunct="1"/>
                <a:endParaRPr lang="cs-CZ" altLang="cs-CZ" dirty="0" smtClean="0">
                  <a:cs typeface="Times New Roman" pitchFamily="18" charset="0"/>
                </a:endParaRPr>
              </a:p>
              <a:p>
                <a:pPr eaLnBrk="1" hangingPunct="1"/>
                <a:endParaRPr lang="cs-CZ" altLang="cs-CZ" dirty="0" smtClean="0">
                  <a:cs typeface="Times New Roman" pitchFamily="18" charset="0"/>
                </a:endParaRPr>
              </a:p>
              <a:p>
                <a:pPr eaLnBrk="1" hangingPunct="1"/>
                <a:endParaRPr lang="cs-CZ" altLang="cs-CZ" dirty="0" smtClean="0">
                  <a:cs typeface="Times New Roman" pitchFamily="18" charset="0"/>
                </a:endParaRPr>
              </a:p>
              <a:p>
                <a:pPr eaLnBrk="1" hangingPunct="1"/>
                <a:endParaRPr lang="cs-CZ" altLang="cs-CZ" dirty="0" smtClean="0">
                  <a:cs typeface="Times New Roman" pitchFamily="18" charset="0"/>
                </a:endParaRPr>
              </a:p>
              <a:p>
                <a:pPr eaLnBrk="1" hangingPunct="1"/>
                <a:endParaRPr lang="cs-CZ" altLang="cs-CZ" dirty="0" smtClean="0">
                  <a:cs typeface="Times New Roman" pitchFamily="18" charset="0"/>
                </a:endParaRPr>
              </a:p>
              <a:p>
                <a:pPr eaLnBrk="1" hangingPunct="1"/>
                <a:endParaRPr lang="cs-CZ" altLang="cs-CZ" dirty="0" smtClean="0">
                  <a:cs typeface="Times New Roman" pitchFamily="18" charset="0"/>
                </a:endParaRPr>
              </a:p>
              <a:p>
                <a:pPr eaLnBrk="1" hangingPunct="1"/>
                <a:r>
                  <a:rPr lang="cs-CZ" altLang="cs-CZ" i="1" u="sng" dirty="0" smtClean="0"/>
                  <a:t>tok vektoru rychlosti  elementární plochou</a:t>
                </a:r>
                <a:r>
                  <a:rPr lang="cs-CZ" altLang="cs-CZ" dirty="0" smtClean="0"/>
                  <a:t> : </a:t>
                </a:r>
              </a:p>
              <a:p>
                <a:pPr eaLnBrk="1" hangingPunct="1"/>
                <a:endParaRPr lang="cs-CZ" altLang="cs-CZ" sz="1600" dirty="0" smtClean="0"/>
              </a:p>
              <a:p>
                <a:pPr eaLnBrk="1" hangingPunct="1"/>
                <a:r>
                  <a:rPr lang="cs-CZ" altLang="cs-CZ" i="1" u="sng" dirty="0" smtClean="0"/>
                  <a:t>tok vektoru rychlosti plochou</a:t>
                </a:r>
                <a:r>
                  <a:rPr lang="cs-CZ" altLang="cs-CZ" dirty="0" smtClean="0"/>
                  <a:t> :</a:t>
                </a:r>
              </a:p>
              <a:p>
                <a:pPr eaLnBrk="1" hangingPunct="1"/>
                <a:endParaRPr lang="cs-CZ" altLang="cs-CZ" dirty="0" smtClean="0"/>
              </a:p>
              <a:p>
                <a:pPr eaLnBrk="1" hangingPunct="1">
                  <a:buFont typeface="Arial" panose="020B0604020202020204" pitchFamily="34" charset="0"/>
                  <a:buChar char="•"/>
                </a:pPr>
                <a:r>
                  <a:rPr lang="cs-CZ" altLang="cs-CZ" dirty="0" smtClean="0"/>
                  <a:t>význam: </a:t>
                </a:r>
                <a:r>
                  <a:rPr lang="cs-CZ" altLang="cs-CZ" i="1" u="sng" dirty="0" smtClean="0"/>
                  <a:t>objemový tok</a:t>
                </a:r>
              </a:p>
              <a:p>
                <a:pPr eaLnBrk="1" hangingPunct="1"/>
                <a:endParaRPr lang="cs-CZ" altLang="cs-CZ" sz="2400" dirty="0" smtClean="0"/>
              </a:p>
              <a:p>
                <a:pPr eaLnBrk="1" hangingPunct="1">
                  <a:buFont typeface="Arial" panose="020B0604020202020204" pitchFamily="34" charset="0"/>
                  <a:buChar char="•"/>
                </a:pPr>
                <a:r>
                  <a:rPr lang="cs-CZ" altLang="cs-CZ" i="1" u="sng" dirty="0" smtClean="0"/>
                  <a:t>hmotnostní tok</a:t>
                </a:r>
              </a:p>
            </p:txBody>
          </p:sp>
        </mc:Choice>
        <mc:Fallback xmlns="">
          <p:sp>
            <p:nvSpPr>
              <p:cNvPr id="1576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388" y="152400"/>
                <a:ext cx="8964612" cy="6121400"/>
              </a:xfrm>
              <a:blipFill>
                <a:blip r:embed="rId3"/>
                <a:stretch>
                  <a:fillRect l="-680" t="-11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3180245" y="4594800"/>
                <a:ext cx="1088183" cy="67666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𝑄</m:t>
                      </m:r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𝑑𝑉</m:t>
                          </m:r>
                        </m:num>
                        <m:den>
                          <m: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kumimoji="0" lang="cs-CZ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245" y="4594800"/>
                <a:ext cx="1088183" cy="676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7704" name="Object 8"/>
          <p:cNvGraphicFramePr>
            <a:graphicFrameLocks noChangeAspect="1"/>
          </p:cNvGraphicFramePr>
          <p:nvPr>
            <p:extLst/>
          </p:nvPr>
        </p:nvGraphicFramePr>
        <p:xfrm>
          <a:off x="689325" y="1080547"/>
          <a:ext cx="1654175" cy="228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CorelDRAW" r:id="rId5" imgW="1654583" imgH="2284943" progId="CorelDRAW.Graphic.13">
                  <p:embed/>
                </p:oleObj>
              </mc:Choice>
              <mc:Fallback>
                <p:oleObj name="CorelDRAW" r:id="rId5" imgW="1654583" imgH="2284943" progId="CorelDRAW.Graphic.13">
                  <p:embed/>
                  <p:pic>
                    <p:nvPicPr>
                      <p:cNvPr id="1577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325" y="1080547"/>
                        <a:ext cx="1654175" cy="228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8" name="Object 12"/>
          <p:cNvGraphicFramePr>
            <a:graphicFrameLocks noChangeAspect="1"/>
          </p:cNvGraphicFramePr>
          <p:nvPr/>
        </p:nvGraphicFramePr>
        <p:xfrm>
          <a:off x="3492500" y="1546225"/>
          <a:ext cx="2138363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CorelDRAW" r:id="rId7" imgW="2138092" imgH="1175309" progId="CorelDRAW.Graphic.13">
                  <p:embed/>
                </p:oleObj>
              </mc:Choice>
              <mc:Fallback>
                <p:oleObj name="CorelDRAW" r:id="rId7" imgW="2138092" imgH="1175309" progId="CorelDRAW.Graphic.13">
                  <p:embed/>
                  <p:pic>
                    <p:nvPicPr>
                      <p:cNvPr id="1577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546225"/>
                        <a:ext cx="2138363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9" name="Object 13"/>
          <p:cNvGraphicFramePr>
            <a:graphicFrameLocks noChangeAspect="1"/>
          </p:cNvGraphicFramePr>
          <p:nvPr>
            <p:extLst/>
          </p:nvPr>
        </p:nvGraphicFramePr>
        <p:xfrm>
          <a:off x="6098079" y="1698085"/>
          <a:ext cx="2000250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CorelDRAW" r:id="rId9" imgW="2000771" imgH="1048837" progId="CorelDRAW.Graphic.13">
                  <p:embed/>
                </p:oleObj>
              </mc:Choice>
              <mc:Fallback>
                <p:oleObj name="CorelDRAW" r:id="rId9" imgW="2000771" imgH="1048837" progId="CorelDRAW.Graphic.13">
                  <p:embed/>
                  <p:pic>
                    <p:nvPicPr>
                      <p:cNvPr id="15770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8079" y="1698085"/>
                        <a:ext cx="2000250" cy="104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14" name="AutoShape 18"/>
          <p:cNvSpPr>
            <a:spLocks/>
          </p:cNvSpPr>
          <p:nvPr/>
        </p:nvSpPr>
        <p:spPr bwMode="auto">
          <a:xfrm rot="16200000">
            <a:off x="7351756" y="2755823"/>
            <a:ext cx="288925" cy="920319"/>
          </a:xfrm>
          <a:prstGeom prst="leftBrace">
            <a:avLst>
              <a:gd name="adj1" fmla="val 31136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1" u="none" strike="noStrike" kern="1200" cap="none" spc="0" normalizeH="0" baseline="-2500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1" name="TextovéPole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06501" y="3772729"/>
            <a:ext cx="1530997" cy="951671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-25000" noProof="0">
                <a:ln>
                  <a:noFill/>
                </a:ln>
                <a:noFill/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3874128" y="2815874"/>
                <a:ext cx="1349537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𝑑𝑄</m:t>
                      </m:r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𝑣𝑑𝑆</m:t>
                      </m:r>
                    </m:oMath>
                  </m:oMathPara>
                </a14:m>
                <a:endParaRPr kumimoji="0" lang="cs-CZ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128" y="2815874"/>
                <a:ext cx="1349537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212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/>
              <p:cNvSpPr txBox="1"/>
              <p:nvPr/>
            </p:nvSpPr>
            <p:spPr>
              <a:xfrm>
                <a:off x="6084168" y="2812991"/>
                <a:ext cx="2031390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𝑑𝑄</m:t>
                      </m:r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𝑣𝑑𝑆</m:t>
                      </m:r>
                      <m:func>
                        <m:funcPr>
                          <m:ctrlP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cs-CZ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cos</m:t>
                          </m:r>
                        </m:fName>
                        <m:e>
                          <m: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kumimoji="0" lang="cs-CZ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812991"/>
                <a:ext cx="2031390" cy="400110"/>
              </a:xfrm>
              <a:prstGeom prst="rect">
                <a:avLst/>
              </a:prstGeom>
              <a:blipFill rotWithShape="1">
                <a:blip r:embed="rId14"/>
                <a:stretch>
                  <a:fillRect b="-1212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7208719" y="3339208"/>
                <a:ext cx="664926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𝑑𝑆</m:t>
                          </m:r>
                        </m:e>
                        <m:sub>
                          <m: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cs-CZ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719" y="3339208"/>
                <a:ext cx="664926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5223665" y="3360445"/>
                <a:ext cx="1543308" cy="439479"/>
              </a:xfrm>
              <a:prstGeom prst="rect">
                <a:avLst/>
              </a:prstGeom>
              <a:noFill/>
              <a:ln w="28575">
                <a:solidFill>
                  <a:srgbClr val="3333FF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𝑑𝑄</m:t>
                      </m:r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cs-CZ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𝑣</m:t>
                          </m:r>
                        </m:e>
                      </m:acc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∙</m:t>
                      </m:r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cs-CZ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kumimoji="0" lang="cs-CZ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665" y="3360445"/>
                <a:ext cx="1543308" cy="439479"/>
              </a:xfrm>
              <a:prstGeom prst="rect">
                <a:avLst/>
              </a:prstGeom>
              <a:blipFill rotWithShape="1">
                <a:blip r:embed="rId16"/>
                <a:stretch>
                  <a:fillRect t="-12987" r="-17054" b="-6494"/>
                </a:stretch>
              </a:blipFill>
              <a:ln w="28575">
                <a:solidFill>
                  <a:srgbClr val="3333FF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4382963" y="5604970"/>
                <a:ext cx="737959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</m:acc>
                    </m:oMath>
                  </m:oMathPara>
                </a14:m>
                <a:endParaRPr kumimoji="0" lang="cs-CZ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963" y="5604970"/>
                <a:ext cx="737959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Fyzika I-2024, SUPL přednáška 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501679-DD98-4099-8A0A-87CAD41CB93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2527874" y="5298683"/>
                <a:ext cx="1860188" cy="95494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𝑑𝑚</m:t>
                          </m:r>
                        </m:num>
                        <m:den>
                          <m: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𝑑𝑡</m:t>
                          </m:r>
                        </m:den>
                      </m:f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</m:nary>
                      <m:acc>
                        <m:accPr>
                          <m:chr m:val="⃗"/>
                          <m:ctrlP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𝑣</m:t>
                          </m:r>
                        </m:e>
                      </m:acc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kumimoji="0" lang="cs-CZ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/>
                  <a:ea typeface="Cambria Math"/>
                  <a:cs typeface="+mn-cs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874" y="5298683"/>
                <a:ext cx="1860188" cy="9549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4318074" y="4735684"/>
                <a:ext cx="687239" cy="40985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</m:acc>
                    </m:oMath>
                  </m:oMathPara>
                </a14:m>
                <a:endParaRPr kumimoji="0" lang="cs-CZ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74" y="4735684"/>
                <a:ext cx="687239" cy="409856"/>
              </a:xfrm>
              <a:prstGeom prst="rect">
                <a:avLst/>
              </a:prstGeom>
              <a:blipFill>
                <a:blip r:embed="rId19"/>
                <a:stretch>
                  <a:fillRect r="-265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5311834" y="4063415"/>
            <a:ext cx="3581625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Cambria Math"/>
                <a:cs typeface="+mn-cs"/>
              </a:rPr>
              <a:t>objem kapaliny, který proteče zadanou plochou za jednotku času 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Cambria Math"/>
              <a:cs typeface="+mn-cs"/>
            </a:endParaRPr>
          </a:p>
        </p:txBody>
      </p:sp>
      <p:cxnSp>
        <p:nvCxnSpPr>
          <p:cNvPr id="7" name="Přímá spojnice 6"/>
          <p:cNvCxnSpPr/>
          <p:nvPr/>
        </p:nvCxnSpPr>
        <p:spPr bwMode="auto">
          <a:xfrm>
            <a:off x="3347864" y="1752179"/>
            <a:ext cx="0" cy="88465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Krychle 5"/>
          <p:cNvSpPr/>
          <p:nvPr/>
        </p:nvSpPr>
        <p:spPr bwMode="auto">
          <a:xfrm rot="16200000" flipV="1">
            <a:off x="4268967" y="129815"/>
            <a:ext cx="1060813" cy="1952250"/>
          </a:xfrm>
          <a:prstGeom prst="cub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1" u="none" strike="noStrike" kern="1200" cap="none" spc="0" normalizeH="0" baseline="-25000" noProof="0" smtClean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09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60000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37395 0.004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57714" grpId="0" animBg="1"/>
      <p:bldP spid="25" grpId="0"/>
      <p:bldP spid="26" grpId="0"/>
      <p:bldP spid="27" grpId="0"/>
      <p:bldP spid="28" grpId="0" animBg="1"/>
      <p:bldP spid="23" grpId="0"/>
      <p:bldP spid="5" grpId="0"/>
      <p:bldP spid="19" grpId="0"/>
      <p:bldP spid="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30" name="Rectangle 2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50825" y="908050"/>
                <a:ext cx="8642350" cy="5570756"/>
              </a:xfrm>
              <a:noFill/>
            </p:spPr>
            <p:txBody>
              <a:bodyPr>
                <a:spAutoFit/>
              </a:bodyPr>
              <a:lstStyle/>
              <a:p>
                <a:pPr marL="0" indent="0" eaLnBrk="1" hangingPunct="1"/>
                <a:endParaRPr lang="cs-CZ" altLang="cs-CZ" sz="2000" dirty="0" smtClean="0"/>
              </a:p>
              <a:p>
                <a:pPr marL="0" indent="0" eaLnBrk="1" hangingPunct="1"/>
                <a:endParaRPr lang="cs-CZ" altLang="cs-CZ" sz="2000" dirty="0" smtClean="0"/>
              </a:p>
              <a:p>
                <a:pPr marL="0" indent="0" eaLnBrk="1" hangingPunct="1"/>
                <a:endParaRPr lang="cs-CZ" altLang="cs-CZ" sz="2000" dirty="0" smtClean="0"/>
              </a:p>
              <a:p>
                <a:pPr marL="0" indent="0" eaLnBrk="1" hangingPunct="1"/>
                <a:endParaRPr lang="cs-CZ" altLang="cs-CZ" sz="2000" dirty="0" smtClean="0"/>
              </a:p>
              <a:p>
                <a:pPr marL="0" indent="0" eaLnBrk="1" hangingPunct="1"/>
                <a:endParaRPr lang="cs-CZ" altLang="cs-CZ" sz="2000" dirty="0" smtClean="0"/>
              </a:p>
              <a:p>
                <a:pPr marL="0" indent="0" eaLnBrk="1" hangingPunct="1"/>
                <a:endParaRPr lang="cs-CZ" altLang="cs-CZ" sz="2000" dirty="0" smtClean="0"/>
              </a:p>
              <a:p>
                <a:pPr marL="0" indent="0" eaLnBrk="1" hangingPunct="1"/>
                <a:endParaRPr lang="cs-CZ" altLang="cs-CZ" sz="2000" dirty="0" smtClean="0"/>
              </a:p>
              <a:p>
                <a:pPr marL="0" indent="0" eaLnBrk="1" hangingPunct="1"/>
                <a:endParaRPr lang="cs-CZ" altLang="cs-CZ" sz="2000" dirty="0" smtClean="0"/>
              </a:p>
              <a:p>
                <a:pPr marL="0" indent="0" eaLnBrk="1" hangingPunct="1"/>
                <a:r>
                  <a:rPr lang="cs-CZ" altLang="cs-CZ" sz="1800" dirty="0" smtClean="0"/>
                  <a:t>proudová trubice prochází uzavřenou plochou</a:t>
                </a:r>
              </a:p>
              <a:p>
                <a:pPr marL="0" indent="0" eaLnBrk="1" hangingPunct="1"/>
                <a:r>
                  <a:rPr lang="cs-CZ" altLang="cs-CZ" sz="1800" dirty="0">
                    <a:cs typeface="Arial" charset="0"/>
                  </a:rPr>
                  <a:t>vytíná plochy</a:t>
                </a:r>
                <a:r>
                  <a:rPr lang="cs-CZ" altLang="cs-CZ" sz="1800" dirty="0">
                    <a:latin typeface="Arial" charset="0"/>
                    <a:cs typeface="Arial" charset="0"/>
                  </a:rPr>
                  <a:t> </a:t>
                </a:r>
                <a:r>
                  <a:rPr lang="cs-CZ" altLang="cs-CZ" sz="1800" i="1" dirty="0">
                    <a:latin typeface="Times New Roman" pitchFamily="18" charset="0"/>
                    <a:cs typeface="Arial" charset="0"/>
                  </a:rPr>
                  <a:t>S</a:t>
                </a:r>
                <a:r>
                  <a:rPr lang="cs-CZ" altLang="cs-CZ" sz="1800" baseline="-25000" dirty="0">
                    <a:latin typeface="Times New Roman" pitchFamily="18" charset="0"/>
                    <a:cs typeface="Arial" charset="0"/>
                  </a:rPr>
                  <a:t>1</a:t>
                </a:r>
                <a:r>
                  <a:rPr lang="cs-CZ" altLang="cs-CZ" sz="1800" dirty="0">
                    <a:latin typeface="Arial" charset="0"/>
                    <a:cs typeface="Arial" charset="0"/>
                  </a:rPr>
                  <a:t> </a:t>
                </a:r>
                <a:r>
                  <a:rPr lang="cs-CZ" altLang="cs-CZ" sz="1800" dirty="0">
                    <a:cs typeface="Arial" charset="0"/>
                  </a:rPr>
                  <a:t>a</a:t>
                </a:r>
                <a:r>
                  <a:rPr lang="cs-CZ" altLang="cs-CZ" sz="1800" dirty="0">
                    <a:latin typeface="Arial" charset="0"/>
                    <a:cs typeface="Arial" charset="0"/>
                  </a:rPr>
                  <a:t> </a:t>
                </a:r>
                <a:r>
                  <a:rPr lang="cs-CZ" altLang="cs-CZ" sz="1800" i="1" dirty="0">
                    <a:latin typeface="Times New Roman" pitchFamily="18" charset="0"/>
                    <a:cs typeface="Arial" charset="0"/>
                  </a:rPr>
                  <a:t>S</a:t>
                </a:r>
                <a:r>
                  <a:rPr lang="cs-CZ" altLang="cs-CZ" sz="1800" baseline="-25000" dirty="0">
                    <a:latin typeface="Times New Roman" pitchFamily="18" charset="0"/>
                    <a:cs typeface="Arial" charset="0"/>
                  </a:rPr>
                  <a:t>2</a:t>
                </a:r>
                <a:r>
                  <a:rPr lang="cs-CZ" altLang="cs-CZ" sz="1800" dirty="0">
                    <a:latin typeface="Arial" charset="0"/>
                    <a:cs typeface="Arial" charset="0"/>
                  </a:rPr>
                  <a:t>, </a:t>
                </a:r>
                <a:r>
                  <a:rPr lang="cs-CZ" altLang="cs-CZ" sz="1800" dirty="0">
                    <a:cs typeface="Arial" charset="0"/>
                  </a:rPr>
                  <a:t>kde jsou rychlosti</a:t>
                </a:r>
                <a:r>
                  <a:rPr lang="cs-CZ" altLang="cs-CZ" sz="1800" dirty="0"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altLang="cs-CZ" sz="1800" dirty="0">
                    <a:latin typeface="Arial" charset="0"/>
                    <a:cs typeface="Arial" charset="0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cs-CZ" altLang="cs-CZ" sz="1800" dirty="0" smtClean="0"/>
              </a:p>
              <a:p>
                <a:pPr marL="0" indent="0" eaLnBrk="1" hangingPunct="1"/>
                <a:endParaRPr lang="cs-CZ" altLang="cs-CZ" sz="1800" dirty="0" smtClean="0">
                  <a:cs typeface="Arial" charset="0"/>
                </a:endParaRPr>
              </a:p>
              <a:p>
                <a:pPr marL="0" indent="0" eaLnBrk="1" hangingPunct="1"/>
                <a:r>
                  <a:rPr lang="cs-CZ" altLang="cs-CZ" sz="1800" dirty="0" smtClean="0">
                    <a:cs typeface="Arial" charset="0"/>
                  </a:rPr>
                  <a:t>                                </a:t>
                </a:r>
                <a:r>
                  <a:rPr lang="cs-CZ" altLang="cs-CZ" sz="1800" i="1" u="sng" dirty="0" smtClean="0">
                    <a:cs typeface="Arial" charset="0"/>
                  </a:rPr>
                  <a:t>rovnice </a:t>
                </a:r>
                <a:r>
                  <a:rPr lang="cs-CZ" altLang="cs-CZ" sz="1800" i="1" u="sng" dirty="0">
                    <a:cs typeface="Arial" charset="0"/>
                  </a:rPr>
                  <a:t>kontinuity</a:t>
                </a:r>
                <a:r>
                  <a:rPr lang="cs-CZ" altLang="cs-CZ" sz="1800" i="1" dirty="0">
                    <a:cs typeface="Arial" charset="0"/>
                  </a:rPr>
                  <a:t> </a:t>
                </a:r>
              </a:p>
              <a:p>
                <a:pPr marL="0" indent="0" eaLnBrk="1" hangingPunct="1"/>
                <a:r>
                  <a:rPr lang="cs-CZ" altLang="cs-CZ" sz="1800" dirty="0" smtClean="0">
                    <a:cs typeface="Arial" charset="0"/>
                  </a:rPr>
                  <a:t>Neuvažujeme-li zdroj nebo spotřebič kapaliny,</a:t>
                </a:r>
                <a:br>
                  <a:rPr lang="cs-CZ" altLang="cs-CZ" sz="1800" dirty="0" smtClean="0">
                    <a:cs typeface="Arial" charset="0"/>
                  </a:rPr>
                </a:br>
                <a:r>
                  <a:rPr lang="cs-CZ" altLang="cs-CZ" sz="1800" dirty="0" smtClean="0">
                    <a:cs typeface="Arial" charset="0"/>
                  </a:rPr>
                  <a:t>pak objem kapaliny vstupující do uzavřené plochy</a:t>
                </a:r>
                <a:br>
                  <a:rPr lang="cs-CZ" altLang="cs-CZ" sz="1800" dirty="0" smtClean="0">
                    <a:cs typeface="Arial" charset="0"/>
                  </a:rPr>
                </a:br>
                <a:r>
                  <a:rPr lang="cs-CZ" altLang="cs-CZ" sz="1800" dirty="0" smtClean="0">
                    <a:cs typeface="Arial" charset="0"/>
                  </a:rPr>
                  <a:t>je roven objemu z ní vystupujícímu.</a:t>
                </a:r>
              </a:p>
              <a:p>
                <a:pPr marL="0" indent="0" eaLnBrk="1" hangingPunct="1"/>
                <a:endParaRPr lang="cs-CZ" altLang="cs-CZ" sz="2000" dirty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5053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50825" y="908050"/>
                <a:ext cx="8642350" cy="5570756"/>
              </a:xfrm>
              <a:blipFill>
                <a:blip r:embed="rId4"/>
                <a:stretch>
                  <a:fillRect l="-5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554" name="Text Box 26"/>
          <p:cNvSpPr txBox="1">
            <a:spLocks noChangeArrowheads="1"/>
          </p:cNvSpPr>
          <p:nvPr/>
        </p:nvSpPr>
        <p:spPr bwMode="auto">
          <a:xfrm>
            <a:off x="5489983" y="1116945"/>
            <a:ext cx="354765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71463" indent="-271463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pro </a:t>
            </a: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nestlač. kap.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→ </a:t>
            </a:r>
            <a:b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</a:b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celkový </a:t>
            </a: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objemový tok </a:t>
            </a: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=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cs-CZ" altLang="cs-CZ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cs-CZ" altLang="cs-CZ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obecná formulace 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</a:t>
            </a:r>
            <a:r>
              <a:rPr kumimoji="0" lang="cs-CZ" altLang="cs-CZ" sz="18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rovnice kontinuity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bilance hmotnosti kapaliny vyteklé a </a:t>
            </a:r>
            <a:r>
              <a:rPr kumimoji="0" lang="cs-CZ" alt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vteklé</a:t>
            </a:r>
            <a:r>
              <a:rPr kumimoji="0" lang="cs-CZ" alt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z objemu uzavřeného plochou </a:t>
            </a:r>
            <a:r>
              <a:rPr kumimoji="0" lang="cs-CZ" alt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</a:t>
            </a:r>
            <a:r>
              <a:rPr kumimoji="0" lang="cs-CZ" alt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za jednotku času je rovna úbytku hmotnosti kapaliny uvnitř tohoto objemu za jed. času</a:t>
            </a:r>
            <a:endParaRPr kumimoji="0" lang="en-US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0551" name="Line 23"/>
          <p:cNvSpPr>
            <a:spLocks noChangeShapeType="1"/>
          </p:cNvSpPr>
          <p:nvPr/>
        </p:nvSpPr>
        <p:spPr bwMode="auto">
          <a:xfrm>
            <a:off x="323851" y="2565400"/>
            <a:ext cx="90371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-2500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3333FF"/>
                </a:solidFill>
              </a:rPr>
              <a:t>Rovnice kontinuity </a:t>
            </a:r>
            <a:r>
              <a:rPr lang="cs-CZ" altLang="cs-CZ" dirty="0" smtClean="0">
                <a:solidFill>
                  <a:srgbClr val="33CC33"/>
                </a:solidFill>
              </a:rPr>
              <a:t>otázka 18</a:t>
            </a:r>
            <a:endParaRPr lang="en-US" altLang="cs-CZ" dirty="0" smtClean="0">
              <a:solidFill>
                <a:srgbClr val="33CC33"/>
              </a:solidFill>
            </a:endParaRPr>
          </a:p>
        </p:txBody>
      </p:sp>
      <p:graphicFrame>
        <p:nvGraphicFramePr>
          <p:cNvPr id="150540" name="Object 12"/>
          <p:cNvGraphicFramePr>
            <a:graphicFrameLocks noChangeAspect="1"/>
          </p:cNvGraphicFramePr>
          <p:nvPr>
            <p:extLst/>
          </p:nvPr>
        </p:nvGraphicFramePr>
        <p:xfrm>
          <a:off x="684213" y="765175"/>
          <a:ext cx="3671763" cy="329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CorelDRAW" r:id="rId5" imgW="4095229" imgH="3669955" progId="CorelDRAW.Graphic.13">
                  <p:embed/>
                </p:oleObj>
              </mc:Choice>
              <mc:Fallback>
                <p:oleObj name="CorelDRAW" r:id="rId5" imgW="4095229" imgH="3669955" progId="CorelDRAW.Graphic.13">
                  <p:embed/>
                  <p:pic>
                    <p:nvPicPr>
                      <p:cNvPr id="1505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765175"/>
                        <a:ext cx="3671763" cy="32903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41" name="Object 13"/>
          <p:cNvGraphicFramePr>
            <a:graphicFrameLocks noChangeAspect="1"/>
          </p:cNvGraphicFramePr>
          <p:nvPr>
            <p:extLst/>
          </p:nvPr>
        </p:nvGraphicFramePr>
        <p:xfrm>
          <a:off x="684213" y="765175"/>
          <a:ext cx="3671763" cy="329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CorelDRAW" r:id="rId7" imgW="4095229" imgH="3669955" progId="CorelDRAW.Graphic.13">
                  <p:embed/>
                </p:oleObj>
              </mc:Choice>
              <mc:Fallback>
                <p:oleObj name="CorelDRAW" r:id="rId7" imgW="4095229" imgH="3669955" progId="CorelDRAW.Graphic.13">
                  <p:embed/>
                  <p:pic>
                    <p:nvPicPr>
                      <p:cNvPr id="15054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765175"/>
                        <a:ext cx="3671763" cy="32903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43" name="Object 15"/>
          <p:cNvGraphicFramePr>
            <a:graphicFrameLocks noChangeAspect="1"/>
          </p:cNvGraphicFramePr>
          <p:nvPr>
            <p:extLst/>
          </p:nvPr>
        </p:nvGraphicFramePr>
        <p:xfrm>
          <a:off x="684213" y="765175"/>
          <a:ext cx="3671763" cy="329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CorelDRAW" r:id="rId9" imgW="4095229" imgH="3669955" progId="CorelDRAW.Graphic.13">
                  <p:embed/>
                </p:oleObj>
              </mc:Choice>
              <mc:Fallback>
                <p:oleObj name="CorelDRAW" r:id="rId9" imgW="4095229" imgH="3669955" progId="CorelDRAW.Graphic.13">
                  <p:embed/>
                  <p:pic>
                    <p:nvPicPr>
                      <p:cNvPr id="15054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765175"/>
                        <a:ext cx="3671763" cy="32903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44" name="Object 16"/>
          <p:cNvGraphicFramePr>
            <a:graphicFrameLocks noChangeAspect="1"/>
          </p:cNvGraphicFramePr>
          <p:nvPr>
            <p:extLst/>
          </p:nvPr>
        </p:nvGraphicFramePr>
        <p:xfrm>
          <a:off x="684213" y="765175"/>
          <a:ext cx="3671763" cy="329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CorelDRAW" r:id="rId11" imgW="4095229" imgH="3669955" progId="CorelDRAW.Graphic.13">
                  <p:embed/>
                </p:oleObj>
              </mc:Choice>
              <mc:Fallback>
                <p:oleObj name="CorelDRAW" r:id="rId11" imgW="4095229" imgH="3669955" progId="CorelDRAW.Graphic.13">
                  <p:embed/>
                  <p:pic>
                    <p:nvPicPr>
                      <p:cNvPr id="15054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765175"/>
                        <a:ext cx="3671763" cy="32903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45" name="Line 17"/>
          <p:cNvSpPr>
            <a:spLocks noChangeShapeType="1"/>
          </p:cNvSpPr>
          <p:nvPr/>
        </p:nvSpPr>
        <p:spPr bwMode="auto">
          <a:xfrm>
            <a:off x="3369162" y="2410352"/>
            <a:ext cx="415089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-2500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0546" name="Text Box 18"/>
          <p:cNvSpPr txBox="1">
            <a:spLocks noChangeArrowheads="1"/>
          </p:cNvSpPr>
          <p:nvPr/>
        </p:nvSpPr>
        <p:spPr bwMode="auto">
          <a:xfrm>
            <a:off x="3707120" y="2293542"/>
            <a:ext cx="416987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dS</a:t>
            </a:r>
            <a:endParaRPr kumimoji="0" lang="en-US" altLang="cs-CZ" sz="2000" b="0" i="1" u="none" strike="noStrike" kern="1200" cap="none" spc="0" normalizeH="0" baseline="-2500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0547" name="Line 19"/>
          <p:cNvSpPr>
            <a:spLocks noChangeShapeType="1"/>
          </p:cNvSpPr>
          <p:nvPr/>
        </p:nvSpPr>
        <p:spPr bwMode="auto">
          <a:xfrm>
            <a:off x="4140200" y="2636838"/>
            <a:ext cx="19355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-2500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0549" name="Text Box 21"/>
          <p:cNvSpPr txBox="1">
            <a:spLocks noChangeArrowheads="1"/>
          </p:cNvSpPr>
          <p:nvPr/>
        </p:nvSpPr>
        <p:spPr bwMode="auto">
          <a:xfrm>
            <a:off x="395288" y="2205038"/>
            <a:ext cx="416987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1" u="none" strike="noStrike" kern="1200" cap="none" spc="0" normalizeH="0" baseline="-2500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dS</a:t>
            </a:r>
            <a:endParaRPr kumimoji="0" lang="en-US" altLang="cs-CZ" sz="2000" b="0" i="1" u="none" strike="noStrike" kern="1200" cap="none" spc="0" normalizeH="0" baseline="-2500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0550" name="Line 22"/>
          <p:cNvSpPr>
            <a:spLocks noChangeShapeType="1"/>
          </p:cNvSpPr>
          <p:nvPr/>
        </p:nvSpPr>
        <p:spPr bwMode="auto">
          <a:xfrm>
            <a:off x="539750" y="2205038"/>
            <a:ext cx="19355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-2500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403" name="Rectangle 2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1" u="none" strike="noStrike" kern="1200" cap="none" spc="0" normalizeH="0" baseline="-2500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5724128" y="2962275"/>
                <a:ext cx="2655150" cy="95167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𝜌</m:t>
                          </m:r>
                          <m:acc>
                            <m:accPr>
                              <m:chr m:val="⃗"/>
                              <m:ctrlP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</m:acc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∙</m:t>
                          </m:r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</m:t>
                          </m:r>
                        </m:num>
                        <m:den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𝑑𝑡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𝜌</m:t>
                          </m:r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962275"/>
                <a:ext cx="2655150" cy="9516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447380" y="4794905"/>
                <a:ext cx="687303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cs-CZ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80" y="4794905"/>
                <a:ext cx="687303" cy="369332"/>
              </a:xfrm>
              <a:prstGeom prst="rect">
                <a:avLst/>
              </a:prstGeom>
              <a:blipFill>
                <a:blip r:embed="rId14"/>
                <a:stretch>
                  <a:fillRect b="-166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Fyzika I-2024, SUPL přednáška 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45740A-AF1D-4FFA-8985-FECC4A0CF25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 bwMode="auto">
          <a:xfrm>
            <a:off x="5439566" y="1010583"/>
            <a:ext cx="3654427" cy="5154722"/>
          </a:xfrm>
          <a:prstGeom prst="rect">
            <a:avLst/>
          </a:pr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-25000" noProof="0" smtClean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69445" y="4451039"/>
            <a:ext cx="814647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tabule</a:t>
            </a:r>
            <a:endParaRPr kumimoji="0" lang="cs-CZ" altLang="cs-CZ" sz="180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5830808" y="1546825"/>
                <a:ext cx="1497013" cy="95167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</m:acc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∙</m:t>
                          </m:r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808" y="1546825"/>
                <a:ext cx="1497013" cy="95167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ovéPole 23"/>
          <p:cNvSpPr txBox="1"/>
          <p:nvPr/>
        </p:nvSpPr>
        <p:spPr>
          <a:xfrm>
            <a:off x="395288" y="6341333"/>
            <a:ext cx="652743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Cambria Math"/>
                <a:cs typeface="+mn-cs"/>
              </a:rPr>
              <a:t>5/22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/>
              <a:ea typeface="Cambria Math"/>
              <a:cs typeface="+mn-cs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026779" y="6341333"/>
            <a:ext cx="652743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Cambria Math"/>
                <a:cs typeface="+mn-cs"/>
              </a:rPr>
              <a:t>5/26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/>
              <a:ea typeface="Cambria Math"/>
              <a:cs typeface="+mn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327821" y="6453336"/>
            <a:ext cx="256802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 </a:t>
            </a:r>
            <a:endParaRPr kumimoji="0" lang="en-GB" sz="20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/>
              <a:ea typeface="Cambria Math"/>
              <a:cs typeface="+mn-cs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078646" y="227400"/>
            <a:ext cx="184731" cy="40011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/>
              <a:ea typeface="Cambria Math"/>
              <a:cs typeface="+mn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148064" y="227400"/>
            <a:ext cx="256802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 </a:t>
            </a:r>
            <a:endParaRPr kumimoji="0" lang="en-GB" sz="20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/>
              <a:ea typeface="Cambria Math"/>
              <a:cs typeface="+mn-cs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214313" y="578932"/>
            <a:ext cx="884288" cy="1241352"/>
            <a:chOff x="214313" y="578932"/>
            <a:chExt cx="884288" cy="1241352"/>
          </a:xfrm>
        </p:grpSpPr>
        <p:sp>
          <p:nvSpPr>
            <p:cNvPr id="6" name="Vývojový diagram: paměť s přímým přístupem 5"/>
            <p:cNvSpPr/>
            <p:nvPr/>
          </p:nvSpPr>
          <p:spPr bwMode="auto">
            <a:xfrm>
              <a:off x="214313" y="715389"/>
              <a:ext cx="740662" cy="1104895"/>
            </a:xfrm>
            <a:prstGeom prst="flowChartMagneticDrum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1" u="none" strike="noStrike" kern="1200" cap="none" spc="0" normalizeH="0" baseline="-25000" noProof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ovéPole 10"/>
                <p:cNvSpPr txBox="1"/>
                <p:nvPr/>
              </p:nvSpPr>
              <p:spPr>
                <a:xfrm>
                  <a:off x="318259" y="578932"/>
                  <a:ext cx="491417" cy="40011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cs-CZ" altLang="cs-CZ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kumimoji="0" lang="cs-CZ" altLang="cs-CZ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cs-CZ" altLang="cs-CZ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GB" sz="20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/>
                    <a:ea typeface="Cambria Math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TextovéPol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259" y="578932"/>
                  <a:ext cx="491417" cy="400110"/>
                </a:xfrm>
                <a:prstGeom prst="rect">
                  <a:avLst/>
                </a:prstGeom>
                <a:blipFill>
                  <a:blip r:embed="rId16"/>
                  <a:stretch>
                    <a:fillRect b="-1515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ovéPole 30"/>
                <p:cNvSpPr txBox="1"/>
                <p:nvPr/>
              </p:nvSpPr>
              <p:spPr>
                <a:xfrm>
                  <a:off x="607184" y="963686"/>
                  <a:ext cx="491417" cy="40011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cs-CZ" altLang="cs-CZ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kumimoji="0" lang="cs-CZ" altLang="cs-CZ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0" lang="cs-CZ" altLang="cs-CZ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GB" sz="20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/>
                    <a:ea typeface="Cambria Math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" name="TextovéPole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184" y="963686"/>
                  <a:ext cx="491417" cy="400110"/>
                </a:xfrm>
                <a:prstGeom prst="rect">
                  <a:avLst/>
                </a:prstGeom>
                <a:blipFill>
                  <a:blip r:embed="rId17"/>
                  <a:stretch>
                    <a:fillRect b="-303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/>
              <p:cNvSpPr txBox="1"/>
              <p:nvPr/>
            </p:nvSpPr>
            <p:spPr>
              <a:xfrm>
                <a:off x="935494" y="4800646"/>
                <a:ext cx="1398780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0" lang="cs-CZ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𝑄</m:t>
                      </m:r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ovéPol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494" y="4800646"/>
                <a:ext cx="1398780" cy="369332"/>
              </a:xfrm>
              <a:prstGeom prst="rect">
                <a:avLst/>
              </a:prstGeom>
              <a:blipFill>
                <a:blip r:embed="rId18"/>
                <a:stretch>
                  <a:fillRect b="-1166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délník 13"/>
          <p:cNvSpPr/>
          <p:nvPr/>
        </p:nvSpPr>
        <p:spPr bwMode="auto">
          <a:xfrm>
            <a:off x="539750" y="4820371"/>
            <a:ext cx="1794524" cy="34386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1" u="none" strike="noStrike" kern="1200" cap="none" spc="0" normalizeH="0" baseline="-25000" noProof="0" smtClean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80909" y="6040738"/>
            <a:ext cx="1635384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</a:t>
            </a:r>
            <a:r>
              <a:rPr kumimoji="0" lang="cs-CZ" altLang="cs-CZ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&gt;</a:t>
            </a: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cs-CZ" altLang="cs-CZ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</a:t>
            </a:r>
            <a:r>
              <a:rPr kumimoji="0" lang="cs-CZ" altLang="cs-CZ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</a:t>
            </a:r>
            <a:r>
              <a:rPr kumimoji="0" lang="en-US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  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=&gt;</a:t>
            </a:r>
            <a:endParaRPr kumimoji="0" lang="en-US" altLang="cs-CZ" sz="18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1828723" y="6024542"/>
            <a:ext cx="806631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v</a:t>
            </a:r>
            <a:r>
              <a:rPr kumimoji="0" lang="cs-CZ" altLang="cs-CZ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&lt;</a:t>
            </a: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cs-CZ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v</a:t>
            </a:r>
            <a:r>
              <a:rPr kumimoji="0" lang="cs-CZ" altLang="cs-CZ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</a:t>
            </a:r>
            <a:endParaRPr kumimoji="0" lang="en-US" altLang="cs-CZ" sz="18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3381166" y="1086121"/>
            <a:ext cx="888474" cy="861203"/>
            <a:chOff x="3381166" y="1086121"/>
            <a:chExt cx="888474" cy="861203"/>
          </a:xfrm>
        </p:grpSpPr>
        <p:sp>
          <p:nvSpPr>
            <p:cNvPr id="37" name="Vývojový diagram: paměť s přímým přístupem 36"/>
            <p:cNvSpPr/>
            <p:nvPr/>
          </p:nvSpPr>
          <p:spPr bwMode="auto">
            <a:xfrm>
              <a:off x="3381166" y="1447882"/>
              <a:ext cx="740662" cy="499442"/>
            </a:xfrm>
            <a:prstGeom prst="flowChartMagneticDrum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1" u="none" strike="noStrike" kern="1200" cap="none" spc="0" normalizeH="0" baseline="-25000" noProof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ovéPole 37"/>
                <p:cNvSpPr txBox="1"/>
                <p:nvPr/>
              </p:nvSpPr>
              <p:spPr>
                <a:xfrm>
                  <a:off x="3505788" y="1086121"/>
                  <a:ext cx="491417" cy="40011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cs-CZ" altLang="cs-CZ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kumimoji="0" lang="cs-CZ" altLang="cs-CZ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cs-CZ" altLang="cs-CZ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GB" sz="20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/>
                    <a:ea typeface="Cambria Math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8" name="TextovéPol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788" y="1086121"/>
                  <a:ext cx="491417" cy="400110"/>
                </a:xfrm>
                <a:prstGeom prst="rect">
                  <a:avLst/>
                </a:prstGeom>
                <a:blipFill>
                  <a:blip r:embed="rId19"/>
                  <a:stretch>
                    <a:fillRect b="-303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ovéPole 38"/>
                <p:cNvSpPr txBox="1"/>
                <p:nvPr/>
              </p:nvSpPr>
              <p:spPr>
                <a:xfrm>
                  <a:off x="3784251" y="1498046"/>
                  <a:ext cx="485389" cy="40011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cs-CZ" altLang="cs-CZ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kumimoji="0" lang="cs-CZ" altLang="cs-CZ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0" lang="cs-CZ" altLang="cs-CZ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GB" sz="20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/>
                    <a:ea typeface="Cambria Math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9" name="TextovéPole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4251" y="1498046"/>
                  <a:ext cx="485389" cy="400110"/>
                </a:xfrm>
                <a:prstGeom prst="rect">
                  <a:avLst/>
                </a:prstGeom>
                <a:blipFill>
                  <a:blip r:embed="rId20"/>
                  <a:stretch>
                    <a:fillRect b="-4615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7675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1" grpId="0" animBg="1"/>
      <p:bldP spid="150545" grpId="0" animBg="1"/>
      <p:bldP spid="150546" grpId="0"/>
      <p:bldP spid="150547" grpId="0" animBg="1"/>
      <p:bldP spid="150549" grpId="0"/>
      <p:bldP spid="150550" grpId="0" animBg="1"/>
      <p:bldP spid="22" grpId="0"/>
      <p:bldP spid="23" grpId="0"/>
      <p:bldP spid="5" grpId="0" animBg="1"/>
      <p:bldP spid="4" grpId="0"/>
      <p:bldP spid="25" grpId="0"/>
      <p:bldP spid="34" grpId="0"/>
      <p:bldP spid="14" grpId="0" animBg="1"/>
      <p:bldP spid="7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30" name="Rectangle 2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50825" y="908050"/>
                <a:ext cx="8642350" cy="5570756"/>
              </a:xfrm>
              <a:noFill/>
            </p:spPr>
            <p:txBody>
              <a:bodyPr>
                <a:spAutoFit/>
              </a:bodyPr>
              <a:lstStyle/>
              <a:p>
                <a:pPr marL="0" indent="0" eaLnBrk="1" hangingPunct="1"/>
                <a:endParaRPr lang="cs-CZ" altLang="cs-CZ" sz="2000" dirty="0" smtClean="0"/>
              </a:p>
              <a:p>
                <a:pPr marL="0" indent="0" eaLnBrk="1" hangingPunct="1"/>
                <a:endParaRPr lang="cs-CZ" altLang="cs-CZ" sz="2000" dirty="0" smtClean="0"/>
              </a:p>
              <a:p>
                <a:pPr marL="0" indent="0" eaLnBrk="1" hangingPunct="1"/>
                <a:endParaRPr lang="cs-CZ" altLang="cs-CZ" sz="2000" dirty="0" smtClean="0"/>
              </a:p>
              <a:p>
                <a:pPr marL="0" indent="0" eaLnBrk="1" hangingPunct="1"/>
                <a:endParaRPr lang="cs-CZ" altLang="cs-CZ" sz="2000" dirty="0" smtClean="0"/>
              </a:p>
              <a:p>
                <a:pPr marL="0" indent="0" eaLnBrk="1" hangingPunct="1"/>
                <a:endParaRPr lang="cs-CZ" altLang="cs-CZ" sz="2000" dirty="0" smtClean="0"/>
              </a:p>
              <a:p>
                <a:pPr marL="0" indent="0" eaLnBrk="1" hangingPunct="1"/>
                <a:endParaRPr lang="cs-CZ" altLang="cs-CZ" sz="2000" dirty="0" smtClean="0"/>
              </a:p>
              <a:p>
                <a:pPr marL="0" indent="0" eaLnBrk="1" hangingPunct="1"/>
                <a:endParaRPr lang="cs-CZ" altLang="cs-CZ" sz="2000" dirty="0" smtClean="0"/>
              </a:p>
              <a:p>
                <a:pPr marL="0" indent="0" eaLnBrk="1" hangingPunct="1"/>
                <a:endParaRPr lang="cs-CZ" altLang="cs-CZ" sz="2000" dirty="0" smtClean="0"/>
              </a:p>
              <a:p>
                <a:pPr marL="0" indent="0" eaLnBrk="1" hangingPunct="1"/>
                <a:r>
                  <a:rPr lang="cs-CZ" altLang="cs-CZ" sz="1800" dirty="0" smtClean="0"/>
                  <a:t>proudová trubice prochází uzavřenou plochou</a:t>
                </a:r>
              </a:p>
              <a:p>
                <a:pPr marL="0" indent="0" eaLnBrk="1" hangingPunct="1"/>
                <a:r>
                  <a:rPr lang="cs-CZ" altLang="cs-CZ" sz="1800" dirty="0">
                    <a:cs typeface="Arial" charset="0"/>
                  </a:rPr>
                  <a:t>vytíná plochy</a:t>
                </a:r>
                <a:r>
                  <a:rPr lang="cs-CZ" altLang="cs-CZ" sz="1800" dirty="0">
                    <a:latin typeface="Arial" charset="0"/>
                    <a:cs typeface="Arial" charset="0"/>
                  </a:rPr>
                  <a:t> </a:t>
                </a:r>
                <a:r>
                  <a:rPr lang="cs-CZ" altLang="cs-CZ" sz="1800" i="1" dirty="0">
                    <a:latin typeface="Times New Roman" pitchFamily="18" charset="0"/>
                    <a:cs typeface="Arial" charset="0"/>
                  </a:rPr>
                  <a:t>S</a:t>
                </a:r>
                <a:r>
                  <a:rPr lang="cs-CZ" altLang="cs-CZ" sz="1800" baseline="-25000" dirty="0">
                    <a:latin typeface="Times New Roman" pitchFamily="18" charset="0"/>
                    <a:cs typeface="Arial" charset="0"/>
                  </a:rPr>
                  <a:t>1</a:t>
                </a:r>
                <a:r>
                  <a:rPr lang="cs-CZ" altLang="cs-CZ" sz="1800" dirty="0">
                    <a:latin typeface="Arial" charset="0"/>
                    <a:cs typeface="Arial" charset="0"/>
                  </a:rPr>
                  <a:t> </a:t>
                </a:r>
                <a:r>
                  <a:rPr lang="cs-CZ" altLang="cs-CZ" sz="1800" dirty="0">
                    <a:cs typeface="Arial" charset="0"/>
                  </a:rPr>
                  <a:t>a</a:t>
                </a:r>
                <a:r>
                  <a:rPr lang="cs-CZ" altLang="cs-CZ" sz="1800" dirty="0">
                    <a:latin typeface="Arial" charset="0"/>
                    <a:cs typeface="Arial" charset="0"/>
                  </a:rPr>
                  <a:t> </a:t>
                </a:r>
                <a:r>
                  <a:rPr lang="cs-CZ" altLang="cs-CZ" sz="1800" i="1" dirty="0">
                    <a:latin typeface="Times New Roman" pitchFamily="18" charset="0"/>
                    <a:cs typeface="Arial" charset="0"/>
                  </a:rPr>
                  <a:t>S</a:t>
                </a:r>
                <a:r>
                  <a:rPr lang="cs-CZ" altLang="cs-CZ" sz="1800" baseline="-25000" dirty="0">
                    <a:latin typeface="Times New Roman" pitchFamily="18" charset="0"/>
                    <a:cs typeface="Arial" charset="0"/>
                  </a:rPr>
                  <a:t>2</a:t>
                </a:r>
                <a:r>
                  <a:rPr lang="cs-CZ" altLang="cs-CZ" sz="1800" dirty="0">
                    <a:latin typeface="Arial" charset="0"/>
                    <a:cs typeface="Arial" charset="0"/>
                  </a:rPr>
                  <a:t>, </a:t>
                </a:r>
                <a:r>
                  <a:rPr lang="cs-CZ" altLang="cs-CZ" sz="1800" dirty="0">
                    <a:cs typeface="Arial" charset="0"/>
                  </a:rPr>
                  <a:t>kde jsou rychlosti</a:t>
                </a:r>
                <a:r>
                  <a:rPr lang="cs-CZ" altLang="cs-CZ" sz="1800" dirty="0"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altLang="cs-CZ" sz="1800" dirty="0">
                    <a:latin typeface="Arial" charset="0"/>
                    <a:cs typeface="Arial" charset="0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cs-CZ" altLang="cs-CZ" sz="1800" dirty="0" smtClean="0"/>
              </a:p>
              <a:p>
                <a:pPr marL="0" indent="0" eaLnBrk="1" hangingPunct="1"/>
                <a:endParaRPr lang="cs-CZ" altLang="cs-CZ" sz="1800" dirty="0" smtClean="0">
                  <a:cs typeface="Arial" charset="0"/>
                </a:endParaRPr>
              </a:p>
              <a:p>
                <a:pPr marL="0" indent="0" eaLnBrk="1" hangingPunct="1"/>
                <a:r>
                  <a:rPr lang="cs-CZ" altLang="cs-CZ" sz="1800" dirty="0" smtClean="0">
                    <a:cs typeface="Arial" charset="0"/>
                  </a:rPr>
                  <a:t>                                </a:t>
                </a:r>
                <a:r>
                  <a:rPr lang="cs-CZ" altLang="cs-CZ" sz="1800" i="1" u="sng" dirty="0" smtClean="0">
                    <a:cs typeface="Arial" charset="0"/>
                  </a:rPr>
                  <a:t>rovnice </a:t>
                </a:r>
                <a:r>
                  <a:rPr lang="cs-CZ" altLang="cs-CZ" sz="1800" i="1" u="sng" dirty="0">
                    <a:cs typeface="Arial" charset="0"/>
                  </a:rPr>
                  <a:t>kontinuity</a:t>
                </a:r>
                <a:r>
                  <a:rPr lang="cs-CZ" altLang="cs-CZ" sz="1800" i="1" dirty="0">
                    <a:cs typeface="Arial" charset="0"/>
                  </a:rPr>
                  <a:t> </a:t>
                </a:r>
              </a:p>
              <a:p>
                <a:pPr marL="0" indent="0" eaLnBrk="1" hangingPunct="1"/>
                <a:r>
                  <a:rPr lang="cs-CZ" altLang="cs-CZ" sz="1800" dirty="0" smtClean="0">
                    <a:cs typeface="Arial" charset="0"/>
                  </a:rPr>
                  <a:t>Neuvažujeme-li zdroj nebo spotřebič kapaliny,</a:t>
                </a:r>
                <a:br>
                  <a:rPr lang="cs-CZ" altLang="cs-CZ" sz="1800" dirty="0" smtClean="0">
                    <a:cs typeface="Arial" charset="0"/>
                  </a:rPr>
                </a:br>
                <a:r>
                  <a:rPr lang="cs-CZ" altLang="cs-CZ" sz="1800" dirty="0" smtClean="0">
                    <a:cs typeface="Arial" charset="0"/>
                  </a:rPr>
                  <a:t>pak objem kapaliny vstupující do uzavřené plochy</a:t>
                </a:r>
                <a:br>
                  <a:rPr lang="cs-CZ" altLang="cs-CZ" sz="1800" dirty="0" smtClean="0">
                    <a:cs typeface="Arial" charset="0"/>
                  </a:rPr>
                </a:br>
                <a:r>
                  <a:rPr lang="cs-CZ" altLang="cs-CZ" sz="1800" dirty="0" smtClean="0">
                    <a:cs typeface="Arial" charset="0"/>
                  </a:rPr>
                  <a:t>je roven objemu z ní vystupujícímu.</a:t>
                </a:r>
              </a:p>
              <a:p>
                <a:pPr marL="0" indent="0" eaLnBrk="1" hangingPunct="1"/>
                <a:endParaRPr lang="cs-CZ" altLang="cs-CZ" sz="2000" dirty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5053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50825" y="908050"/>
                <a:ext cx="8642350" cy="5570756"/>
              </a:xfrm>
              <a:blipFill>
                <a:blip r:embed="rId4"/>
                <a:stretch>
                  <a:fillRect l="-5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554" name="Text Box 26"/>
          <p:cNvSpPr txBox="1">
            <a:spLocks noChangeArrowheads="1"/>
          </p:cNvSpPr>
          <p:nvPr/>
        </p:nvSpPr>
        <p:spPr bwMode="auto">
          <a:xfrm>
            <a:off x="5489983" y="1116945"/>
            <a:ext cx="354765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71463" indent="-271463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pro </a:t>
            </a: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nestlač. kap.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→ </a:t>
            </a:r>
            <a:b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</a:b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celkový </a:t>
            </a: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objemový tok </a:t>
            </a: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=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cs-CZ" altLang="cs-CZ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cs-CZ" altLang="cs-CZ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obecná formulace 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</a:t>
            </a:r>
            <a:r>
              <a:rPr kumimoji="0" lang="cs-CZ" altLang="cs-CZ" sz="18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rovnice kontinuity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bilance hmotnosti kapaliny vyteklé a </a:t>
            </a:r>
            <a:r>
              <a:rPr kumimoji="0" lang="cs-CZ" alt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vteklé</a:t>
            </a:r>
            <a:r>
              <a:rPr kumimoji="0" lang="cs-CZ" alt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z objemu uzavřeného plochou </a:t>
            </a:r>
            <a:r>
              <a:rPr kumimoji="0" lang="cs-CZ" alt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</a:t>
            </a:r>
            <a:r>
              <a:rPr kumimoji="0" lang="cs-CZ" alt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za jednotku času je rovna úbytku hmotnosti kapaliny uvnitř tohoto objemu za jed. času</a:t>
            </a:r>
            <a:endParaRPr kumimoji="0" lang="en-US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0551" name="Line 23"/>
          <p:cNvSpPr>
            <a:spLocks noChangeShapeType="1"/>
          </p:cNvSpPr>
          <p:nvPr/>
        </p:nvSpPr>
        <p:spPr bwMode="auto">
          <a:xfrm>
            <a:off x="323851" y="2565400"/>
            <a:ext cx="90371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-2500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3333FF"/>
                </a:solidFill>
              </a:rPr>
              <a:t>Rovnice kontinuity </a:t>
            </a:r>
            <a:r>
              <a:rPr lang="cs-CZ" altLang="cs-CZ" dirty="0" smtClean="0">
                <a:solidFill>
                  <a:srgbClr val="33CC33"/>
                </a:solidFill>
              </a:rPr>
              <a:t>otázka 18</a:t>
            </a:r>
            <a:endParaRPr lang="en-US" altLang="cs-CZ" dirty="0" smtClean="0">
              <a:solidFill>
                <a:srgbClr val="33CC33"/>
              </a:solidFill>
            </a:endParaRPr>
          </a:p>
        </p:txBody>
      </p:sp>
      <p:graphicFrame>
        <p:nvGraphicFramePr>
          <p:cNvPr id="150540" name="Object 12"/>
          <p:cNvGraphicFramePr>
            <a:graphicFrameLocks noChangeAspect="1"/>
          </p:cNvGraphicFramePr>
          <p:nvPr>
            <p:extLst/>
          </p:nvPr>
        </p:nvGraphicFramePr>
        <p:xfrm>
          <a:off x="684213" y="765175"/>
          <a:ext cx="3671763" cy="329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CorelDRAW" r:id="rId5" imgW="4095229" imgH="3669955" progId="CorelDRAW.Graphic.13">
                  <p:embed/>
                </p:oleObj>
              </mc:Choice>
              <mc:Fallback>
                <p:oleObj name="CorelDRAW" r:id="rId5" imgW="4095229" imgH="3669955" progId="CorelDRAW.Graphic.13">
                  <p:embed/>
                  <p:pic>
                    <p:nvPicPr>
                      <p:cNvPr id="1505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765175"/>
                        <a:ext cx="3671763" cy="32903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41" name="Object 13"/>
          <p:cNvGraphicFramePr>
            <a:graphicFrameLocks noChangeAspect="1"/>
          </p:cNvGraphicFramePr>
          <p:nvPr>
            <p:extLst/>
          </p:nvPr>
        </p:nvGraphicFramePr>
        <p:xfrm>
          <a:off x="684213" y="765175"/>
          <a:ext cx="3671763" cy="329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CorelDRAW" r:id="rId7" imgW="4095229" imgH="3669955" progId="CorelDRAW.Graphic.13">
                  <p:embed/>
                </p:oleObj>
              </mc:Choice>
              <mc:Fallback>
                <p:oleObj name="CorelDRAW" r:id="rId7" imgW="4095229" imgH="3669955" progId="CorelDRAW.Graphic.13">
                  <p:embed/>
                  <p:pic>
                    <p:nvPicPr>
                      <p:cNvPr id="15054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765175"/>
                        <a:ext cx="3671763" cy="32903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43" name="Object 15"/>
          <p:cNvGraphicFramePr>
            <a:graphicFrameLocks noChangeAspect="1"/>
          </p:cNvGraphicFramePr>
          <p:nvPr>
            <p:extLst/>
          </p:nvPr>
        </p:nvGraphicFramePr>
        <p:xfrm>
          <a:off x="684213" y="765175"/>
          <a:ext cx="3671763" cy="329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CorelDRAW" r:id="rId9" imgW="4095229" imgH="3669955" progId="CorelDRAW.Graphic.13">
                  <p:embed/>
                </p:oleObj>
              </mc:Choice>
              <mc:Fallback>
                <p:oleObj name="CorelDRAW" r:id="rId9" imgW="4095229" imgH="3669955" progId="CorelDRAW.Graphic.13">
                  <p:embed/>
                  <p:pic>
                    <p:nvPicPr>
                      <p:cNvPr id="15054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765175"/>
                        <a:ext cx="3671763" cy="32903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44" name="Object 16"/>
          <p:cNvGraphicFramePr>
            <a:graphicFrameLocks noChangeAspect="1"/>
          </p:cNvGraphicFramePr>
          <p:nvPr>
            <p:extLst/>
          </p:nvPr>
        </p:nvGraphicFramePr>
        <p:xfrm>
          <a:off x="684213" y="765175"/>
          <a:ext cx="3671763" cy="329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CorelDRAW" r:id="rId11" imgW="4095229" imgH="3669955" progId="CorelDRAW.Graphic.13">
                  <p:embed/>
                </p:oleObj>
              </mc:Choice>
              <mc:Fallback>
                <p:oleObj name="CorelDRAW" r:id="rId11" imgW="4095229" imgH="3669955" progId="CorelDRAW.Graphic.13">
                  <p:embed/>
                  <p:pic>
                    <p:nvPicPr>
                      <p:cNvPr id="15054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765175"/>
                        <a:ext cx="3671763" cy="32903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45" name="Line 17"/>
          <p:cNvSpPr>
            <a:spLocks noChangeShapeType="1"/>
          </p:cNvSpPr>
          <p:nvPr/>
        </p:nvSpPr>
        <p:spPr bwMode="auto">
          <a:xfrm>
            <a:off x="3369162" y="2410352"/>
            <a:ext cx="415089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-2500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0546" name="Text Box 18"/>
          <p:cNvSpPr txBox="1">
            <a:spLocks noChangeArrowheads="1"/>
          </p:cNvSpPr>
          <p:nvPr/>
        </p:nvSpPr>
        <p:spPr bwMode="auto">
          <a:xfrm>
            <a:off x="3707120" y="2293542"/>
            <a:ext cx="416987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dS</a:t>
            </a:r>
            <a:endParaRPr kumimoji="0" lang="en-US" altLang="cs-CZ" sz="2000" b="0" i="1" u="none" strike="noStrike" kern="1200" cap="none" spc="0" normalizeH="0" baseline="-2500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0547" name="Line 19"/>
          <p:cNvSpPr>
            <a:spLocks noChangeShapeType="1"/>
          </p:cNvSpPr>
          <p:nvPr/>
        </p:nvSpPr>
        <p:spPr bwMode="auto">
          <a:xfrm>
            <a:off x="4140200" y="2636838"/>
            <a:ext cx="19355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-2500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0549" name="Text Box 21"/>
          <p:cNvSpPr txBox="1">
            <a:spLocks noChangeArrowheads="1"/>
          </p:cNvSpPr>
          <p:nvPr/>
        </p:nvSpPr>
        <p:spPr bwMode="auto">
          <a:xfrm>
            <a:off x="395288" y="2205038"/>
            <a:ext cx="416987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1" u="none" strike="noStrike" kern="1200" cap="none" spc="0" normalizeH="0" baseline="-2500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dS</a:t>
            </a:r>
            <a:endParaRPr kumimoji="0" lang="en-US" altLang="cs-CZ" sz="2000" b="0" i="1" u="none" strike="noStrike" kern="1200" cap="none" spc="0" normalizeH="0" baseline="-2500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0550" name="Line 22"/>
          <p:cNvSpPr>
            <a:spLocks noChangeShapeType="1"/>
          </p:cNvSpPr>
          <p:nvPr/>
        </p:nvSpPr>
        <p:spPr bwMode="auto">
          <a:xfrm>
            <a:off x="539750" y="2205038"/>
            <a:ext cx="19355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-2500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403" name="Rectangle 2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1" u="none" strike="noStrike" kern="1200" cap="none" spc="0" normalizeH="0" baseline="-2500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5724128" y="2962275"/>
                <a:ext cx="2655150" cy="95167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𝜌</m:t>
                          </m:r>
                          <m:acc>
                            <m:accPr>
                              <m:chr m:val="⃗"/>
                              <m:ctrlP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</m:acc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∙</m:t>
                          </m:r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</m:t>
                          </m:r>
                        </m:num>
                        <m:den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𝑑𝑡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𝜌</m:t>
                          </m:r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962275"/>
                <a:ext cx="2655150" cy="9516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447380" y="4794905"/>
                <a:ext cx="687303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cs-CZ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80" y="4794905"/>
                <a:ext cx="687303" cy="369332"/>
              </a:xfrm>
              <a:prstGeom prst="rect">
                <a:avLst/>
              </a:prstGeom>
              <a:blipFill>
                <a:blip r:embed="rId14"/>
                <a:stretch>
                  <a:fillRect b="-166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Fyzika I-2024, SUPL přednáška 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45740A-AF1D-4FFA-8985-FECC4A0CF25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 bwMode="auto">
          <a:xfrm>
            <a:off x="5439566" y="1010583"/>
            <a:ext cx="3654427" cy="5154722"/>
          </a:xfrm>
          <a:prstGeom prst="rect">
            <a:avLst/>
          </a:pr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-25000" noProof="0" smtClean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69445" y="4451039"/>
            <a:ext cx="814647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tabule</a:t>
            </a:r>
            <a:endParaRPr kumimoji="0" lang="cs-CZ" altLang="cs-CZ" sz="180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5830808" y="1546825"/>
                <a:ext cx="1497013" cy="95167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𝑣</m:t>
                              </m:r>
                            </m:e>
                          </m:acc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∙</m:t>
                          </m:r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808" y="1546825"/>
                <a:ext cx="1497013" cy="95167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ovéPole 23"/>
          <p:cNvSpPr txBox="1"/>
          <p:nvPr/>
        </p:nvSpPr>
        <p:spPr>
          <a:xfrm>
            <a:off x="395288" y="6341333"/>
            <a:ext cx="652743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Cambria Math"/>
                <a:cs typeface="+mn-cs"/>
              </a:rPr>
              <a:t>5/22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/>
              <a:ea typeface="Cambria Math"/>
              <a:cs typeface="+mn-cs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026779" y="6341333"/>
            <a:ext cx="652743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Cambria Math"/>
                <a:cs typeface="+mn-cs"/>
              </a:rPr>
              <a:t>5/26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/>
              <a:ea typeface="Cambria Math"/>
              <a:cs typeface="+mn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327821" y="6453336"/>
            <a:ext cx="256802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 </a:t>
            </a:r>
            <a:endParaRPr kumimoji="0" lang="en-GB" sz="20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/>
              <a:ea typeface="Cambria Math"/>
              <a:cs typeface="+mn-cs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078646" y="227400"/>
            <a:ext cx="184731" cy="40011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/>
              <a:ea typeface="Cambria Math"/>
              <a:cs typeface="+mn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148064" y="227400"/>
            <a:ext cx="256802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 </a:t>
            </a:r>
            <a:endParaRPr kumimoji="0" lang="en-GB" sz="20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/>
              <a:ea typeface="Cambria Math"/>
              <a:cs typeface="+mn-cs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214313" y="578932"/>
            <a:ext cx="884288" cy="1241352"/>
            <a:chOff x="214313" y="578932"/>
            <a:chExt cx="884288" cy="1241352"/>
          </a:xfrm>
        </p:grpSpPr>
        <p:sp>
          <p:nvSpPr>
            <p:cNvPr id="6" name="Vývojový diagram: paměť s přímým přístupem 5"/>
            <p:cNvSpPr/>
            <p:nvPr/>
          </p:nvSpPr>
          <p:spPr bwMode="auto">
            <a:xfrm>
              <a:off x="214313" y="715389"/>
              <a:ext cx="740662" cy="1104895"/>
            </a:xfrm>
            <a:prstGeom prst="flowChartMagneticDrum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1" u="none" strike="noStrike" kern="1200" cap="none" spc="0" normalizeH="0" baseline="-25000" noProof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ovéPole 10"/>
                <p:cNvSpPr txBox="1"/>
                <p:nvPr/>
              </p:nvSpPr>
              <p:spPr>
                <a:xfrm>
                  <a:off x="318259" y="578932"/>
                  <a:ext cx="491417" cy="40011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cs-CZ" altLang="cs-CZ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kumimoji="0" lang="cs-CZ" altLang="cs-CZ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cs-CZ" altLang="cs-CZ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GB" sz="20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/>
                    <a:ea typeface="Cambria Math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TextovéPol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259" y="578932"/>
                  <a:ext cx="491417" cy="400110"/>
                </a:xfrm>
                <a:prstGeom prst="rect">
                  <a:avLst/>
                </a:prstGeom>
                <a:blipFill>
                  <a:blip r:embed="rId16"/>
                  <a:stretch>
                    <a:fillRect b="-1515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ovéPole 30"/>
                <p:cNvSpPr txBox="1"/>
                <p:nvPr/>
              </p:nvSpPr>
              <p:spPr>
                <a:xfrm>
                  <a:off x="607184" y="963686"/>
                  <a:ext cx="491417" cy="40011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cs-CZ" altLang="cs-CZ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kumimoji="0" lang="cs-CZ" altLang="cs-CZ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0" lang="cs-CZ" altLang="cs-CZ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GB" sz="20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/>
                    <a:ea typeface="Cambria Math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" name="TextovéPole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184" y="963686"/>
                  <a:ext cx="491417" cy="400110"/>
                </a:xfrm>
                <a:prstGeom prst="rect">
                  <a:avLst/>
                </a:prstGeom>
                <a:blipFill>
                  <a:blip r:embed="rId17"/>
                  <a:stretch>
                    <a:fillRect b="-303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/>
              <p:cNvSpPr txBox="1"/>
              <p:nvPr/>
            </p:nvSpPr>
            <p:spPr>
              <a:xfrm>
                <a:off x="935494" y="4800646"/>
                <a:ext cx="1398780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0" lang="cs-CZ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𝑄</m:t>
                      </m:r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ovéPol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494" y="4800646"/>
                <a:ext cx="1398780" cy="369332"/>
              </a:xfrm>
              <a:prstGeom prst="rect">
                <a:avLst/>
              </a:prstGeom>
              <a:blipFill>
                <a:blip r:embed="rId18"/>
                <a:stretch>
                  <a:fillRect b="-1166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délník 13"/>
          <p:cNvSpPr/>
          <p:nvPr/>
        </p:nvSpPr>
        <p:spPr bwMode="auto">
          <a:xfrm>
            <a:off x="539750" y="4820371"/>
            <a:ext cx="1794524" cy="34386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1" u="none" strike="noStrike" kern="1200" cap="none" spc="0" normalizeH="0" baseline="-25000" noProof="0" smtClean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80909" y="6040738"/>
            <a:ext cx="1635384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</a:t>
            </a:r>
            <a:r>
              <a:rPr kumimoji="0" lang="cs-CZ" altLang="cs-CZ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&gt;</a:t>
            </a: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cs-CZ" altLang="cs-CZ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</a:t>
            </a:r>
            <a:r>
              <a:rPr kumimoji="0" lang="cs-CZ" altLang="cs-CZ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</a:t>
            </a:r>
            <a:r>
              <a:rPr kumimoji="0" lang="en-US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  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=&gt;</a:t>
            </a:r>
            <a:endParaRPr kumimoji="0" lang="en-US" altLang="cs-CZ" sz="18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1828723" y="6024542"/>
            <a:ext cx="806631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v</a:t>
            </a:r>
            <a:r>
              <a:rPr kumimoji="0" lang="cs-CZ" altLang="cs-CZ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&lt;</a:t>
            </a: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cs-CZ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v</a:t>
            </a:r>
            <a:r>
              <a:rPr kumimoji="0" lang="cs-CZ" altLang="cs-CZ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</a:t>
            </a:r>
            <a:endParaRPr kumimoji="0" lang="en-US" altLang="cs-CZ" sz="18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3381166" y="1086121"/>
            <a:ext cx="888474" cy="861203"/>
            <a:chOff x="3381166" y="1086121"/>
            <a:chExt cx="888474" cy="861203"/>
          </a:xfrm>
        </p:grpSpPr>
        <p:sp>
          <p:nvSpPr>
            <p:cNvPr id="37" name="Vývojový diagram: paměť s přímým přístupem 36"/>
            <p:cNvSpPr/>
            <p:nvPr/>
          </p:nvSpPr>
          <p:spPr bwMode="auto">
            <a:xfrm>
              <a:off x="3381166" y="1447882"/>
              <a:ext cx="740662" cy="499442"/>
            </a:xfrm>
            <a:prstGeom prst="flowChartMagneticDrum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1" u="none" strike="noStrike" kern="1200" cap="none" spc="0" normalizeH="0" baseline="-25000" noProof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ovéPole 37"/>
                <p:cNvSpPr txBox="1"/>
                <p:nvPr/>
              </p:nvSpPr>
              <p:spPr>
                <a:xfrm>
                  <a:off x="3505788" y="1086121"/>
                  <a:ext cx="491417" cy="40011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cs-CZ" altLang="cs-CZ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kumimoji="0" lang="cs-CZ" altLang="cs-CZ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cs-CZ" altLang="cs-CZ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GB" sz="20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/>
                    <a:ea typeface="Cambria Math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8" name="TextovéPol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788" y="1086121"/>
                  <a:ext cx="491417" cy="400110"/>
                </a:xfrm>
                <a:prstGeom prst="rect">
                  <a:avLst/>
                </a:prstGeom>
                <a:blipFill>
                  <a:blip r:embed="rId19"/>
                  <a:stretch>
                    <a:fillRect b="-303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ovéPole 38"/>
                <p:cNvSpPr txBox="1"/>
                <p:nvPr/>
              </p:nvSpPr>
              <p:spPr>
                <a:xfrm>
                  <a:off x="3784251" y="1498046"/>
                  <a:ext cx="485389" cy="40011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cs-CZ" altLang="cs-CZ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kumimoji="0" lang="cs-CZ" altLang="cs-CZ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0" lang="cs-CZ" altLang="cs-CZ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GB" sz="20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/>
                    <a:ea typeface="Cambria Math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9" name="TextovéPole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4251" y="1498046"/>
                  <a:ext cx="485389" cy="400110"/>
                </a:xfrm>
                <a:prstGeom prst="rect">
                  <a:avLst/>
                </a:prstGeom>
                <a:blipFill>
                  <a:blip r:embed="rId20"/>
                  <a:stretch>
                    <a:fillRect b="-4615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Obdélník 14"/>
          <p:cNvSpPr/>
          <p:nvPr/>
        </p:nvSpPr>
        <p:spPr bwMode="auto">
          <a:xfrm>
            <a:off x="107504" y="116632"/>
            <a:ext cx="8986489" cy="6594033"/>
          </a:xfrm>
          <a:prstGeom prst="rect">
            <a:avLst/>
          </a:prstGeom>
          <a:noFill/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1" u="none" strike="noStrike" cap="none" normalizeH="0" baseline="-25000" smtClean="0">
              <a:ln>
                <a:noFill/>
              </a:ln>
              <a:solidFill>
                <a:srgbClr val="9900CC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613"/>
            <a:ext cx="8642350" cy="4413516"/>
          </a:xfrm>
          <a:noFill/>
        </p:spPr>
        <p:txBody>
          <a:bodyPr>
            <a:spAutoFit/>
          </a:bodyPr>
          <a:lstStyle/>
          <a:p>
            <a:pPr marL="0" indent="0" eaLnBrk="1" hangingPunct="1"/>
            <a:r>
              <a:rPr lang="cs-CZ" altLang="cs-CZ" sz="1800" dirty="0" smtClean="0"/>
              <a:t>vyjadřuje teorém práce - kinetická energie pro proudící kapalinu</a:t>
            </a:r>
            <a:br>
              <a:rPr lang="cs-CZ" altLang="cs-CZ" sz="1800" dirty="0" smtClean="0"/>
            </a:br>
            <a:endParaRPr lang="cs-CZ" altLang="cs-CZ" sz="1800" dirty="0" smtClean="0"/>
          </a:p>
          <a:p>
            <a:pPr marL="0" indent="0" eaLnBrk="1" hangingPunct="1"/>
            <a:r>
              <a:rPr lang="cs-CZ" altLang="cs-CZ" sz="1800" dirty="0" smtClean="0"/>
              <a:t>proudová trubice:</a:t>
            </a:r>
            <a:br>
              <a:rPr lang="cs-CZ" altLang="cs-CZ" sz="1800" dirty="0" smtClean="0"/>
            </a:br>
            <a:endParaRPr lang="cs-CZ" altLang="cs-CZ" sz="1800" dirty="0" smtClean="0"/>
          </a:p>
          <a:p>
            <a:pPr marL="0" indent="0" eaLnBrk="1" hangingPunct="1"/>
            <a:r>
              <a:rPr lang="cs-CZ" altLang="cs-CZ" sz="1800" dirty="0" smtClean="0"/>
              <a:t>práci koná tíhová síla</a:t>
            </a:r>
            <a:br>
              <a:rPr lang="cs-CZ" altLang="cs-CZ" sz="1800" dirty="0" smtClean="0"/>
            </a:br>
            <a:r>
              <a:rPr lang="cs-CZ" altLang="cs-CZ" sz="1800" dirty="0" smtClean="0"/>
              <a:t>a tlaková síla</a:t>
            </a:r>
          </a:p>
          <a:p>
            <a:pPr marL="0" indent="0" eaLnBrk="1" hangingPunct="1"/>
            <a:endParaRPr lang="cs-CZ" altLang="cs-CZ" sz="1800" dirty="0" smtClean="0"/>
          </a:p>
          <a:p>
            <a:pPr marL="0" indent="0" eaLnBrk="1" hangingPunct="1"/>
            <a:r>
              <a:rPr lang="cs-CZ" altLang="cs-CZ" sz="1800" dirty="0" smtClean="0"/>
              <a:t>element kapaliny se</a:t>
            </a:r>
            <a:br>
              <a:rPr lang="cs-CZ" altLang="cs-CZ" sz="1800" dirty="0" smtClean="0"/>
            </a:br>
            <a:r>
              <a:rPr lang="cs-CZ" altLang="cs-CZ" sz="1800" dirty="0" smtClean="0"/>
              <a:t>za čas </a:t>
            </a:r>
            <a:r>
              <a:rPr lang="cs-CZ" altLang="cs-CZ" sz="1800" i="1" dirty="0" err="1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dt</a:t>
            </a:r>
            <a:r>
              <a:rPr lang="cs-CZ" altLang="cs-CZ" sz="1800" dirty="0" smtClean="0"/>
              <a:t>  posune </a:t>
            </a:r>
            <a:br>
              <a:rPr lang="cs-CZ" altLang="cs-CZ" sz="1800" dirty="0" smtClean="0"/>
            </a:br>
            <a:r>
              <a:rPr lang="cs-CZ" altLang="cs-CZ" sz="1800" dirty="0" smtClean="0"/>
              <a:t>o </a:t>
            </a:r>
            <a:r>
              <a:rPr lang="cs-CZ" altLang="cs-CZ" sz="18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ds</a:t>
            </a:r>
            <a:r>
              <a:rPr lang="cs-CZ" altLang="cs-CZ" sz="1800" baseline="-25000" dirty="0" smtClean="0"/>
              <a:t>1</a:t>
            </a:r>
            <a:r>
              <a:rPr lang="cs-CZ" altLang="cs-CZ" sz="1800" dirty="0" smtClean="0"/>
              <a:t>, resp. o</a:t>
            </a:r>
            <a:r>
              <a:rPr lang="cs-CZ" altLang="cs-CZ" sz="1800" dirty="0"/>
              <a:t> </a:t>
            </a:r>
            <a:r>
              <a:rPr lang="cs-CZ" altLang="cs-CZ" sz="18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ds</a:t>
            </a:r>
            <a:r>
              <a:rPr lang="cs-CZ" altLang="cs-CZ" sz="1800" baseline="-25000" dirty="0" smtClean="0"/>
              <a:t>2</a:t>
            </a:r>
            <a:endParaRPr lang="cs-CZ" altLang="cs-CZ" sz="1800" dirty="0" smtClean="0"/>
          </a:p>
          <a:p>
            <a:pPr marL="0" indent="0" eaLnBrk="1" hangingPunct="1"/>
            <a:endParaRPr lang="cs-CZ" altLang="cs-CZ" sz="1800" dirty="0" smtClean="0"/>
          </a:p>
          <a:p>
            <a:pPr marL="0" indent="0" eaLnBrk="1" hangingPunct="1"/>
            <a:endParaRPr lang="cs-CZ" altLang="cs-CZ" sz="1800" dirty="0" smtClean="0"/>
          </a:p>
          <a:p>
            <a:pPr marL="0" indent="0" eaLnBrk="1" hangingPunct="1"/>
            <a:endParaRPr lang="cs-CZ" altLang="cs-CZ" sz="1800" dirty="0" smtClean="0"/>
          </a:p>
          <a:p>
            <a:pPr marL="0" indent="0" eaLnBrk="1" hangingPunct="1"/>
            <a:r>
              <a:rPr lang="cs-CZ" altLang="cs-CZ" sz="1800" dirty="0" smtClean="0"/>
              <a:t>	</a:t>
            </a:r>
            <a:endParaRPr lang="en-US" altLang="cs-CZ" sz="1400" baseline="-25000" dirty="0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>
          <a:xfrm>
            <a:off x="278200" y="206156"/>
            <a:ext cx="8713787" cy="561975"/>
          </a:xfrm>
          <a:noFill/>
        </p:spPr>
        <p:txBody>
          <a:bodyPr/>
          <a:lstStyle/>
          <a:p>
            <a:pPr eaLnBrk="1" hangingPunct="1"/>
            <a:r>
              <a:rPr lang="cs-CZ" altLang="cs-CZ" dirty="0" err="1" smtClean="0">
                <a:solidFill>
                  <a:srgbClr val="3333FF"/>
                </a:solidFill>
              </a:rPr>
              <a:t>Bernoulliho</a:t>
            </a:r>
            <a:r>
              <a:rPr lang="cs-CZ" altLang="cs-CZ" dirty="0" smtClean="0"/>
              <a:t> </a:t>
            </a:r>
            <a:r>
              <a:rPr lang="cs-CZ" altLang="cs-CZ" dirty="0" smtClean="0">
                <a:solidFill>
                  <a:srgbClr val="3333FF"/>
                </a:solidFill>
              </a:rPr>
              <a:t>rovnice</a:t>
            </a:r>
            <a:r>
              <a:rPr lang="cs-CZ" altLang="cs-CZ" dirty="0" smtClean="0"/>
              <a:t> </a:t>
            </a:r>
            <a:r>
              <a:rPr lang="cs-CZ" altLang="cs-CZ" dirty="0">
                <a:solidFill>
                  <a:srgbClr val="33CC33"/>
                </a:solidFill>
              </a:rPr>
              <a:t>otázka 18</a:t>
            </a:r>
            <a:endParaRPr lang="en-US" altLang="cs-CZ" dirty="0" smtClean="0">
              <a:solidFill>
                <a:srgbClr val="33CC33"/>
              </a:solidFill>
            </a:endParaRPr>
          </a:p>
        </p:txBody>
      </p:sp>
      <p:sp>
        <p:nvSpPr>
          <p:cNvPr id="17413" name="Rectangle 11"/>
          <p:cNvSpPr>
            <a:spLocks noChangeArrowheads="1"/>
          </p:cNvSpPr>
          <p:nvPr/>
        </p:nvSpPr>
        <p:spPr bwMode="auto">
          <a:xfrm>
            <a:off x="468313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1" u="none" strike="noStrike" kern="1200" cap="none" spc="0" normalizeH="0" baseline="-2500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415" name="Rectangle 13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1" u="none" strike="noStrike" kern="1200" cap="none" spc="0" normalizeH="0" baseline="-2500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aphicFrame>
        <p:nvGraphicFramePr>
          <p:cNvPr id="151566" name="Object 14"/>
          <p:cNvGraphicFramePr>
            <a:graphicFrameLocks noChangeAspect="1"/>
          </p:cNvGraphicFramePr>
          <p:nvPr>
            <p:extLst/>
          </p:nvPr>
        </p:nvGraphicFramePr>
        <p:xfrm>
          <a:off x="2484439" y="1484313"/>
          <a:ext cx="4679849" cy="3100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CorelDRAW" r:id="rId3" imgW="5741469" imgH="3803579" progId="CorelDRAW.Graphic.13">
                  <p:embed/>
                </p:oleObj>
              </mc:Choice>
              <mc:Fallback>
                <p:oleObj name="CorelDRAW" r:id="rId3" imgW="5741469" imgH="3803579" progId="CorelDRAW.Graphic.13">
                  <p:embed/>
                  <p:pic>
                    <p:nvPicPr>
                      <p:cNvPr id="1515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9" y="1484313"/>
                        <a:ext cx="4679849" cy="3100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67" name="Object 15"/>
          <p:cNvGraphicFramePr>
            <a:graphicFrameLocks noChangeAspect="1"/>
          </p:cNvGraphicFramePr>
          <p:nvPr>
            <p:extLst/>
          </p:nvPr>
        </p:nvGraphicFramePr>
        <p:xfrm>
          <a:off x="2484439" y="1484313"/>
          <a:ext cx="4679849" cy="3100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CorelDRAW" r:id="rId5" imgW="5741469" imgH="3803579" progId="CorelDRAW.Graphic.13">
                  <p:embed/>
                </p:oleObj>
              </mc:Choice>
              <mc:Fallback>
                <p:oleObj name="CorelDRAW" r:id="rId5" imgW="5741469" imgH="3803579" progId="CorelDRAW.Graphic.13">
                  <p:embed/>
                  <p:pic>
                    <p:nvPicPr>
                      <p:cNvPr id="15156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9" y="1484313"/>
                        <a:ext cx="4679849" cy="3100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68" name="Object 16"/>
          <p:cNvGraphicFramePr>
            <a:graphicFrameLocks noChangeAspect="1"/>
          </p:cNvGraphicFramePr>
          <p:nvPr>
            <p:extLst/>
          </p:nvPr>
        </p:nvGraphicFramePr>
        <p:xfrm>
          <a:off x="2484439" y="1484313"/>
          <a:ext cx="4679849" cy="3100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CorelDRAW" r:id="rId7" imgW="5741469" imgH="3803579" progId="CorelDRAW.Graphic.13">
                  <p:embed/>
                </p:oleObj>
              </mc:Choice>
              <mc:Fallback>
                <p:oleObj name="CorelDRAW" r:id="rId7" imgW="5741469" imgH="3803579" progId="CorelDRAW.Graphic.13">
                  <p:embed/>
                  <p:pic>
                    <p:nvPicPr>
                      <p:cNvPr id="15156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9" y="1484313"/>
                        <a:ext cx="4679849" cy="3100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2566306" y="5914413"/>
                <a:ext cx="1018420" cy="61093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l-G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l-G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l-G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𝜌</m:t>
                      </m:r>
                      <m:sSubSup>
                        <m:sSubSupPr>
                          <m:ctrlPr>
                            <a:rPr kumimoji="0" lang="el-G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cs-CZ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306" y="5914413"/>
                <a:ext cx="1018420" cy="610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Fyzika I-2024, SUPL přednáška 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45740A-AF1D-4FFA-8985-FECC4A0CF25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177727" y="1421131"/>
            <a:ext cx="4637808" cy="1034129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 místě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1/2: </a:t>
            </a: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výška </a:t>
            </a:r>
            <a:r>
              <a:rPr kumimoji="0" lang="cs-CZ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</a:t>
            </a:r>
            <a:r>
              <a:rPr kumimoji="0" lang="cs-CZ" altLang="cs-CZ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1/2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</a:t>
            </a: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plocha </a:t>
            </a:r>
            <a:r>
              <a:rPr kumimoji="0" lang="cs-CZ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  <a:r>
              <a:rPr kumimoji="0" lang="cs-CZ" altLang="cs-CZ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1/2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	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rychlost </a:t>
            </a: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proudění </a:t>
            </a:r>
            <a:r>
              <a:rPr kumimoji="0" lang="cs-CZ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v</a:t>
            </a:r>
            <a:r>
              <a:rPr kumimoji="0" lang="cs-CZ" altLang="cs-CZ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1/2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</a:t>
            </a: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tlak </a:t>
            </a:r>
            <a:r>
              <a:rPr kumimoji="0" lang="cs-CZ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cs-CZ" altLang="cs-CZ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1/2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r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… </a:t>
            </a:r>
            <a:r>
              <a:rPr kumimoji="0" lang="cs-CZ" altLang="cs-C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hust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 kapaliny </a:t>
            </a:r>
            <a:endParaRPr kumimoji="0" lang="en-US" altLang="cs-CZ" sz="14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9434" y="5855498"/>
            <a:ext cx="2416402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1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Bernouliho</a:t>
            </a:r>
            <a:r>
              <a:rPr kumimoji="0" lang="cs-CZ" altLang="cs-CZ" sz="2000" b="0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 rovnice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210670" y="5107599"/>
                <a:ext cx="2248821" cy="61093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l-G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l-G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𝑑𝑚</m:t>
                      </m:r>
                      <m:sSubSup>
                        <m:sSubSupPr>
                          <m:ctrlPr>
                            <a:rPr kumimoji="0" lang="el-G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l-G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l-G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cs-CZ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𝑑𝑚</m:t>
                      </m:r>
                      <m:sSubSup>
                        <m:sSubSupPr>
                          <m:ctrlPr>
                            <a:rPr kumimoji="0" lang="el-G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70" y="5107599"/>
                <a:ext cx="2248821" cy="6109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2279212" y="5261659"/>
                <a:ext cx="1878399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𝑑𝑚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212" y="5261659"/>
                <a:ext cx="1878399" cy="369332"/>
              </a:xfrm>
              <a:prstGeom prst="rect">
                <a:avLst/>
              </a:prstGeom>
              <a:blipFill>
                <a:blip r:embed="rId11"/>
                <a:stretch>
                  <a:fillRect b="-819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3960278" y="5256513"/>
                <a:ext cx="142231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𝑑</m:t>
                      </m:r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−</m:t>
                      </m:r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278" y="5256513"/>
                <a:ext cx="1422312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5196186" y="5256513"/>
                <a:ext cx="1213857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cs-CZ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cs-CZ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𝑑</m:t>
                      </m:r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186" y="5256513"/>
                <a:ext cx="1213857" cy="369332"/>
              </a:xfrm>
              <a:prstGeom prst="rect">
                <a:avLst/>
              </a:prstGeom>
              <a:blipFill>
                <a:blip r:embed="rId13"/>
                <a:stretch>
                  <a:fillRect b="-819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466439" y="4804183"/>
                <a:ext cx="663258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𝜌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𝑑𝑉</m:t>
                      </m:r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39" y="4804183"/>
                <a:ext cx="663258" cy="369332"/>
              </a:xfrm>
              <a:prstGeom prst="rect">
                <a:avLst/>
              </a:prstGeom>
              <a:blipFill>
                <a:blip r:embed="rId14"/>
                <a:stretch>
                  <a:fillRect b="-819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7466943" y="5318709"/>
                <a:ext cx="1560940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𝑑𝑉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cs-CZ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cs-CZ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𝑑</m:t>
                      </m:r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943" y="5318709"/>
                <a:ext cx="156094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7769775" y="5656309"/>
                <a:ext cx="1222834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cs-CZ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cs-CZ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𝑑</m:t>
                      </m:r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775" y="5656309"/>
                <a:ext cx="1222834" cy="369332"/>
              </a:xfrm>
              <a:prstGeom prst="rect">
                <a:avLst/>
              </a:prstGeom>
              <a:blipFill>
                <a:blip r:embed="rId16"/>
                <a:stretch>
                  <a:fillRect b="-166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ál 6"/>
          <p:cNvSpPr/>
          <p:nvPr/>
        </p:nvSpPr>
        <p:spPr bwMode="auto">
          <a:xfrm>
            <a:off x="494970" y="5136844"/>
            <a:ext cx="360040" cy="56355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1" u="none" strike="noStrike" kern="1200" cap="none" spc="0" normalizeH="0" baseline="-25000" noProof="0" smtClean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" name="Ovál 22"/>
          <p:cNvSpPr/>
          <p:nvPr/>
        </p:nvSpPr>
        <p:spPr bwMode="auto">
          <a:xfrm>
            <a:off x="1530090" y="5154985"/>
            <a:ext cx="360040" cy="56355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1" u="none" strike="noStrike" kern="1200" cap="none" spc="0" normalizeH="0" baseline="-25000" noProof="0" smtClean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1503157" y="4778509"/>
                <a:ext cx="663258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𝜌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𝑑𝑉</m:t>
                      </m:r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157" y="4778509"/>
                <a:ext cx="663258" cy="369332"/>
              </a:xfrm>
              <a:prstGeom prst="rect">
                <a:avLst/>
              </a:prstGeom>
              <a:blipFill>
                <a:blip r:embed="rId17"/>
                <a:stretch>
                  <a:fillRect b="-833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ál 24"/>
          <p:cNvSpPr/>
          <p:nvPr/>
        </p:nvSpPr>
        <p:spPr bwMode="auto">
          <a:xfrm>
            <a:off x="2375477" y="5169364"/>
            <a:ext cx="360040" cy="56355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1" u="none" strike="noStrike" kern="1200" cap="none" spc="0" normalizeH="0" baseline="-25000" noProof="0" smtClean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/>
              <p:cNvSpPr txBox="1"/>
              <p:nvPr/>
            </p:nvSpPr>
            <p:spPr>
              <a:xfrm>
                <a:off x="2253275" y="4832394"/>
                <a:ext cx="663258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𝜌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𝑑𝑉</m:t>
                      </m:r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275" y="4832394"/>
                <a:ext cx="663258" cy="369332"/>
              </a:xfrm>
              <a:prstGeom prst="rect">
                <a:avLst/>
              </a:prstGeom>
              <a:blipFill>
                <a:blip r:embed="rId18"/>
                <a:stretch>
                  <a:fillRect b="-833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ál 26"/>
          <p:cNvSpPr/>
          <p:nvPr/>
        </p:nvSpPr>
        <p:spPr bwMode="auto">
          <a:xfrm>
            <a:off x="4304688" y="5154985"/>
            <a:ext cx="696197" cy="56355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1" u="none" strike="noStrike" kern="1200" cap="none" spc="0" normalizeH="0" baseline="-25000" noProof="0" smtClean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4686893" y="4937776"/>
                <a:ext cx="533415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𝑑𝑉</m:t>
                      </m:r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893" y="4937776"/>
                <a:ext cx="533415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ál 28"/>
          <p:cNvSpPr/>
          <p:nvPr/>
        </p:nvSpPr>
        <p:spPr bwMode="auto">
          <a:xfrm>
            <a:off x="5581011" y="5199598"/>
            <a:ext cx="696197" cy="56355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1" u="none" strike="noStrike" kern="1200" cap="none" spc="0" normalizeH="0" baseline="-25000" noProof="0" smtClean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5963216" y="4982389"/>
                <a:ext cx="533415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𝑑𝑉</m:t>
                      </m:r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216" y="4982389"/>
                <a:ext cx="53341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Přímá spojnice 8"/>
          <p:cNvCxnSpPr/>
          <p:nvPr/>
        </p:nvCxnSpPr>
        <p:spPr bwMode="auto">
          <a:xfrm flipV="1">
            <a:off x="735534" y="4861831"/>
            <a:ext cx="263492" cy="2054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Přímá spojnice 33"/>
          <p:cNvCxnSpPr/>
          <p:nvPr/>
        </p:nvCxnSpPr>
        <p:spPr bwMode="auto">
          <a:xfrm flipV="1">
            <a:off x="1781054" y="4835074"/>
            <a:ext cx="263492" cy="2054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Přímá spojnice 34"/>
          <p:cNvCxnSpPr/>
          <p:nvPr/>
        </p:nvCxnSpPr>
        <p:spPr bwMode="auto">
          <a:xfrm flipV="1">
            <a:off x="2542595" y="4892545"/>
            <a:ext cx="263492" cy="2054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Přímá spojnice 35"/>
          <p:cNvCxnSpPr/>
          <p:nvPr/>
        </p:nvCxnSpPr>
        <p:spPr bwMode="auto">
          <a:xfrm flipV="1">
            <a:off x="4869139" y="4976131"/>
            <a:ext cx="263492" cy="2054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Přímá spojnice 36"/>
          <p:cNvCxnSpPr/>
          <p:nvPr/>
        </p:nvCxnSpPr>
        <p:spPr bwMode="auto">
          <a:xfrm flipV="1">
            <a:off x="6085762" y="5044063"/>
            <a:ext cx="263492" cy="2054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3354694" y="6052315"/>
                <a:ext cx="983666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𝜌</m:t>
                      </m:r>
                      <m:r>
                        <a:rPr kumimoji="0" lang="cs-CZ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𝑔</m:t>
                      </m:r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cs-CZ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694" y="6052315"/>
                <a:ext cx="983666" cy="369332"/>
              </a:xfrm>
              <a:prstGeom prst="rect">
                <a:avLst/>
              </a:prstGeom>
              <a:blipFill>
                <a:blip r:embed="rId21"/>
                <a:stretch>
                  <a:fillRect b="-833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4200891" y="6037272"/>
                <a:ext cx="714298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891" y="6037272"/>
                <a:ext cx="714298" cy="369332"/>
              </a:xfrm>
              <a:prstGeom prst="rect">
                <a:avLst/>
              </a:prstGeom>
              <a:blipFill>
                <a:blip r:embed="rId22"/>
                <a:stretch>
                  <a:fillRect b="-819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4766356" y="5921576"/>
                <a:ext cx="2073516" cy="61093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l-G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l-G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l-G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𝜌</m:t>
                      </m:r>
                      <m:sSubSup>
                        <m:sSubSupPr>
                          <m:ctrlPr>
                            <a:rPr kumimoji="0" lang="el-G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+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𝜌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𝑔</m:t>
                      </m:r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356" y="5921576"/>
                <a:ext cx="2073516" cy="61093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délník 10"/>
          <p:cNvSpPr/>
          <p:nvPr/>
        </p:nvSpPr>
        <p:spPr bwMode="auto">
          <a:xfrm>
            <a:off x="2583873" y="5855498"/>
            <a:ext cx="4255999" cy="77017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1" u="none" strike="noStrike" kern="1200" cap="none" spc="0" normalizeH="0" baseline="-25000" noProof="0" smtClean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2583873" y="5855498"/>
            <a:ext cx="4255999" cy="77017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1" u="none" strike="noStrike" kern="1200" cap="none" spc="0" normalizeH="0" baseline="-25000" noProof="0" smtClean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0670" y="4526176"/>
            <a:ext cx="780213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změna kin. energie objemu kapaliny = práci sil, které tuto změnu vykonaly</a:t>
            </a:r>
            <a:endParaRPr kumimoji="0" lang="en-GB" sz="20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/>
              <a:ea typeface="Cambria Math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13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7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8" grpId="0"/>
      <p:bldP spid="39" grpId="0"/>
      <p:bldP spid="40" grpId="0"/>
      <p:bldP spid="1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050"/>
            <a:ext cx="8642350" cy="5001369"/>
          </a:xfrm>
          <a:noFill/>
        </p:spPr>
        <p:txBody>
          <a:bodyPr>
            <a:spAutoFit/>
          </a:bodyPr>
          <a:lstStyle/>
          <a:p>
            <a:pPr marL="0" indent="0" eaLnBrk="1" hangingPunct="1"/>
            <a:r>
              <a:rPr lang="cs-CZ" altLang="cs-CZ" sz="2000" i="1" u="sng" dirty="0" err="1" smtClean="0">
                <a:cs typeface="Arial" charset="0"/>
              </a:rPr>
              <a:t>Bernouliho</a:t>
            </a:r>
            <a:r>
              <a:rPr lang="cs-CZ" altLang="cs-CZ" sz="2000" i="1" u="sng" dirty="0" smtClean="0">
                <a:cs typeface="Arial" charset="0"/>
              </a:rPr>
              <a:t> rovnice </a:t>
            </a:r>
          </a:p>
          <a:p>
            <a:pPr marL="0" indent="0" eaLnBrk="1" hangingPunct="1"/>
            <a:endParaRPr lang="cs-CZ" altLang="cs-CZ" sz="2000" i="1" u="sng" dirty="0" smtClean="0">
              <a:cs typeface="Arial" charset="0"/>
            </a:endParaRPr>
          </a:p>
          <a:p>
            <a:pPr marL="0" indent="0" eaLnBrk="1" hangingPunct="1"/>
            <a:endParaRPr lang="cs-CZ" altLang="cs-CZ" sz="2000" i="1" u="sng" dirty="0" smtClean="0">
              <a:cs typeface="Arial" charset="0"/>
            </a:endParaRPr>
          </a:p>
          <a:p>
            <a:pPr marL="0" indent="0" eaLnBrk="1" hangingPunct="1"/>
            <a:endParaRPr lang="cs-CZ" altLang="cs-CZ" sz="2000" dirty="0" smtClean="0">
              <a:cs typeface="Arial" charset="0"/>
            </a:endParaRPr>
          </a:p>
          <a:p>
            <a:pPr marL="0" indent="0" eaLnBrk="1" hangingPunct="1"/>
            <a:endParaRPr lang="cs-CZ" altLang="cs-CZ" sz="2000" i="1" u="sng" dirty="0" smtClean="0">
              <a:cs typeface="Arial" charset="0"/>
            </a:endParaRPr>
          </a:p>
          <a:p>
            <a:pPr marL="0" indent="0" eaLnBrk="1" hangingPunct="1"/>
            <a:r>
              <a:rPr lang="cs-CZ" altLang="cs-CZ" sz="2000" dirty="0" smtClean="0">
                <a:cs typeface="Arial" charset="0"/>
              </a:rPr>
              <a:t>    vše na </a:t>
            </a:r>
            <a:r>
              <a:rPr lang="cs-CZ" altLang="cs-CZ" sz="2000" dirty="0" err="1" smtClean="0">
                <a:cs typeface="Arial" charset="0"/>
              </a:rPr>
              <a:t>jedn</a:t>
            </a:r>
            <a:r>
              <a:rPr lang="cs-CZ" altLang="cs-CZ" sz="2000" dirty="0" smtClean="0">
                <a:cs typeface="Arial" charset="0"/>
              </a:rPr>
              <a:t>. objemu</a:t>
            </a:r>
          </a:p>
          <a:p>
            <a:pPr marL="0" indent="0" eaLnBrk="1" hangingPunct="1"/>
            <a:endParaRPr lang="cs-CZ" altLang="cs-CZ" sz="2000" dirty="0" smtClean="0">
              <a:solidFill>
                <a:srgbClr val="3333FF"/>
              </a:solidFill>
              <a:cs typeface="Arial" charset="0"/>
            </a:endParaRPr>
          </a:p>
          <a:p>
            <a:pPr marL="0" indent="0" eaLnBrk="1" hangingPunct="1"/>
            <a:endParaRPr lang="cs-CZ" altLang="cs-CZ" sz="2000" dirty="0" smtClean="0">
              <a:solidFill>
                <a:srgbClr val="3333FF"/>
              </a:solidFill>
              <a:cs typeface="Arial" charset="0"/>
            </a:endParaRPr>
          </a:p>
          <a:p>
            <a:pPr marL="0" indent="0" eaLnBrk="1" hangingPunct="1"/>
            <a:endParaRPr lang="cs-CZ" altLang="cs-CZ" sz="2000" dirty="0" smtClean="0">
              <a:solidFill>
                <a:srgbClr val="3333FF"/>
              </a:solidFill>
              <a:cs typeface="Arial" charset="0"/>
            </a:endParaRPr>
          </a:p>
          <a:p>
            <a:pPr marL="0" indent="0" eaLnBrk="1" hangingPunct="1"/>
            <a:endParaRPr lang="cs-CZ" altLang="cs-CZ" sz="2000" dirty="0" smtClean="0">
              <a:solidFill>
                <a:srgbClr val="3333FF"/>
              </a:solidFill>
              <a:cs typeface="Arial" charset="0"/>
            </a:endParaRPr>
          </a:p>
          <a:p>
            <a:pPr marL="0" indent="0" eaLnBrk="1" hangingPunct="1"/>
            <a:r>
              <a:rPr lang="cs-CZ" altLang="cs-CZ" sz="2000" dirty="0" smtClean="0">
                <a:solidFill>
                  <a:srgbClr val="3333FF"/>
                </a:solidFill>
                <a:cs typeface="Arial" charset="0"/>
              </a:rPr>
              <a:t>Řešení fyzikálních problému z hydrodynamiky :</a:t>
            </a:r>
          </a:p>
          <a:p>
            <a:pPr marL="800100" lvl="1" indent="-342900" eaLnBrk="1" hangingPunct="1">
              <a:buFontTx/>
              <a:buAutoNum type="arabicPeriod"/>
            </a:pPr>
            <a:r>
              <a:rPr lang="cs-CZ" altLang="cs-CZ" sz="2000" dirty="0" smtClean="0">
                <a:cs typeface="Arial" charset="0"/>
              </a:rPr>
              <a:t>rovnice kontinuity</a:t>
            </a:r>
          </a:p>
          <a:p>
            <a:pPr marL="800100" lvl="1" indent="-342900" eaLnBrk="1" hangingPunct="1">
              <a:spcBef>
                <a:spcPts val="1800"/>
              </a:spcBef>
              <a:buFontTx/>
              <a:buAutoNum type="arabicPeriod"/>
            </a:pPr>
            <a:r>
              <a:rPr lang="cs-CZ" altLang="cs-CZ" sz="2000" dirty="0" err="1" smtClean="0">
                <a:cs typeface="Arial" charset="0"/>
              </a:rPr>
              <a:t>Bernouliho</a:t>
            </a:r>
            <a:r>
              <a:rPr lang="cs-CZ" altLang="cs-CZ" sz="2000" dirty="0" smtClean="0">
                <a:cs typeface="Arial" charset="0"/>
              </a:rPr>
              <a:t> rovnice 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1" u="none" strike="noStrike" kern="1200" cap="none" spc="0" normalizeH="0" baseline="-2500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1" u="none" strike="noStrike" kern="1200" cap="none" spc="0" normalizeH="0" baseline="-2500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539750" y="1916113"/>
            <a:ext cx="1728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kinet. energie</a:t>
            </a:r>
          </a:p>
        </p:txBody>
      </p:sp>
      <p:sp>
        <p:nvSpPr>
          <p:cNvPr id="152586" name="Rectangle 10"/>
          <p:cNvSpPr>
            <a:spLocks noChangeArrowheads="1"/>
          </p:cNvSpPr>
          <p:nvPr/>
        </p:nvSpPr>
        <p:spPr bwMode="auto">
          <a:xfrm>
            <a:off x="3203575" y="1916113"/>
            <a:ext cx="20891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pot. energie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v poli tíhové síly</a:t>
            </a:r>
          </a:p>
        </p:txBody>
      </p:sp>
      <p:sp>
        <p:nvSpPr>
          <p:cNvPr id="152587" name="Rectangle 11"/>
          <p:cNvSpPr>
            <a:spLocks noChangeArrowheads="1"/>
          </p:cNvSpPr>
          <p:nvPr/>
        </p:nvSpPr>
        <p:spPr bwMode="auto">
          <a:xfrm>
            <a:off x="5867400" y="1916113"/>
            <a:ext cx="2376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práce tlakové síly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 flipH="1">
            <a:off x="1403350" y="1412875"/>
            <a:ext cx="1728788" cy="5032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-2500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4067944" y="1412875"/>
            <a:ext cx="0" cy="5032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-2500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2591" name="Line 15"/>
          <p:cNvSpPr>
            <a:spLocks noChangeShapeType="1"/>
          </p:cNvSpPr>
          <p:nvPr/>
        </p:nvSpPr>
        <p:spPr bwMode="auto">
          <a:xfrm>
            <a:off x="4572000" y="1412875"/>
            <a:ext cx="1800225" cy="431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-2500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aphicFrame>
        <p:nvGraphicFramePr>
          <p:cNvPr id="152594" name="Object 18"/>
          <p:cNvGraphicFramePr>
            <a:graphicFrameLocks noChangeAspect="1"/>
          </p:cNvGraphicFramePr>
          <p:nvPr/>
        </p:nvGraphicFramePr>
        <p:xfrm>
          <a:off x="5187950" y="2276475"/>
          <a:ext cx="3956050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CorelDRAW" r:id="rId3" imgW="5741469" imgH="3803579" progId="CorelDRAW.Graphic.13">
                  <p:embed/>
                </p:oleObj>
              </mc:Choice>
              <mc:Fallback>
                <p:oleObj name="CorelDRAW" r:id="rId3" imgW="5741469" imgH="3803579" progId="CorelDRAW.Graphic.13">
                  <p:embed/>
                  <p:pic>
                    <p:nvPicPr>
                      <p:cNvPr id="15259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950" y="2276475"/>
                        <a:ext cx="3956050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2721438" y="913411"/>
                <a:ext cx="3054619" cy="66851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l-G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𝜌</m:t>
                      </m:r>
                      <m:sSubSup>
                        <m:sSubSupPr>
                          <m:ctrlP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𝑣</m:t>
                          </m:r>
                        </m:e>
                        <m:sub/>
                        <m:sup>
                          <m: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+</m:t>
                      </m:r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𝜌</m:t>
                      </m:r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𝑔h</m:t>
                      </m:r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+</m:t>
                      </m:r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𝑝</m:t>
                      </m:r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𝑘𝑜𝑛𝑠𝑡</m:t>
                      </m:r>
                    </m:oMath>
                  </m:oMathPara>
                </a14:m>
                <a:endParaRPr kumimoji="0" lang="cs-CZ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438" y="913411"/>
                <a:ext cx="3054619" cy="6685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3263145" y="4941168"/>
                <a:ext cx="2096023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cs-CZ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cs-CZ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0" lang="cs-CZ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cs-CZ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cs-CZ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cs-CZ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cs-CZ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0" lang="cs-CZ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cs-CZ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𝑄</m:t>
                      </m:r>
                    </m:oMath>
                  </m:oMathPara>
                </a14:m>
                <a:endParaRPr kumimoji="0" lang="cs-CZ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145" y="4941168"/>
                <a:ext cx="2096023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230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3317606" y="5341278"/>
                <a:ext cx="3054619" cy="6685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l-G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𝜌</m:t>
                      </m:r>
                      <m:sSubSup>
                        <m:sSubSupPr>
                          <m:ctrlP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𝑣</m:t>
                          </m:r>
                        </m:e>
                        <m:sub/>
                        <m:sup>
                          <m: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+</m:t>
                      </m:r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𝜌</m:t>
                      </m:r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𝑔h</m:t>
                      </m:r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+</m:t>
                      </m:r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𝑝</m:t>
                      </m:r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𝑘𝑜𝑛𝑠𝑡</m:t>
                      </m:r>
                    </m:oMath>
                  </m:oMathPara>
                </a14:m>
                <a:endParaRPr kumimoji="0" lang="cs-CZ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606" y="5341278"/>
                <a:ext cx="3054619" cy="6685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Fyzika I-2024, SUPL přednáška 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45740A-AF1D-4FFA-8985-FECC4A0CF25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50607" y="6090299"/>
            <a:ext cx="652743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Cambria Math"/>
                <a:cs typeface="+mn-cs"/>
              </a:rPr>
              <a:t>5/28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/>
              <a:ea typeface="Cambria Math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92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5" grpId="0"/>
      <p:bldP spid="152586" grpId="0"/>
      <p:bldP spid="152587" grpId="0"/>
      <p:bldP spid="152589" grpId="0" animBg="1"/>
      <p:bldP spid="152590" grpId="0" animBg="1"/>
      <p:bldP spid="152591" grpId="0" animBg="1"/>
      <p:bldP spid="16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260350"/>
            <a:ext cx="8929687" cy="612140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9900CC"/>
                </a:solidFill>
              </a:rPr>
              <a:t>Př. Výtoková rychlost malým otvorem: </a:t>
            </a:r>
          </a:p>
          <a:p>
            <a:pPr eaLnBrk="1" hangingPunct="1"/>
            <a:r>
              <a:rPr lang="cs-CZ" altLang="cs-CZ" dirty="0" smtClean="0">
                <a:solidFill>
                  <a:srgbClr val="9900CC"/>
                </a:solidFill>
              </a:rPr>
              <a:t>	široká otevřená nádoba, hladina ve výšce </a:t>
            </a:r>
            <a:r>
              <a:rPr lang="cs-CZ" altLang="cs-CZ" i="1" dirty="0" smtClean="0">
                <a:solidFill>
                  <a:srgbClr val="9900CC"/>
                </a:solidFill>
                <a:latin typeface="Times New Roman" pitchFamily="18" charset="0"/>
              </a:rPr>
              <a:t>h</a:t>
            </a:r>
            <a:r>
              <a:rPr lang="cs-CZ" altLang="cs-CZ" dirty="0" smtClean="0">
                <a:solidFill>
                  <a:srgbClr val="9900CC"/>
                </a:solidFill>
              </a:rPr>
              <a:t>, </a:t>
            </a:r>
          </a:p>
          <a:p>
            <a:pPr eaLnBrk="1" hangingPunct="1"/>
            <a:r>
              <a:rPr lang="cs-CZ" altLang="cs-CZ" dirty="0" smtClean="0">
                <a:solidFill>
                  <a:srgbClr val="9900CC"/>
                </a:solidFill>
              </a:rPr>
              <a:t>	otvor </a:t>
            </a:r>
            <a:r>
              <a:rPr lang="en-US" altLang="cs-CZ" dirty="0" smtClean="0">
                <a:solidFill>
                  <a:srgbClr val="9900CC"/>
                </a:solidFill>
              </a:rPr>
              <a:t>mal</a:t>
            </a:r>
            <a:r>
              <a:rPr lang="cs-CZ" altLang="cs-CZ" dirty="0" smtClean="0">
                <a:solidFill>
                  <a:srgbClr val="9900CC"/>
                </a:solidFill>
              </a:rPr>
              <a:t>é</a:t>
            </a:r>
            <a:r>
              <a:rPr lang="en-US" altLang="cs-CZ" dirty="0" smtClean="0">
                <a:solidFill>
                  <a:srgbClr val="9900CC"/>
                </a:solidFill>
              </a:rPr>
              <a:t>ho </a:t>
            </a:r>
            <a:r>
              <a:rPr lang="cs-CZ" altLang="cs-CZ" dirty="0" smtClean="0">
                <a:solidFill>
                  <a:srgbClr val="9900CC"/>
                </a:solidFill>
              </a:rPr>
              <a:t>průřezu </a:t>
            </a:r>
            <a:r>
              <a:rPr lang="cs-CZ" altLang="cs-CZ" i="1" dirty="0" smtClean="0">
                <a:solidFill>
                  <a:srgbClr val="9900CC"/>
                </a:solidFill>
                <a:latin typeface="Times New Roman" pitchFamily="18" charset="0"/>
              </a:rPr>
              <a:t>S</a:t>
            </a:r>
            <a:r>
              <a:rPr lang="cs-CZ" altLang="cs-CZ" baseline="-25000" dirty="0" smtClean="0">
                <a:solidFill>
                  <a:srgbClr val="9900CC"/>
                </a:solidFill>
              </a:rPr>
              <a:t>2</a:t>
            </a:r>
            <a:r>
              <a:rPr lang="cs-CZ" altLang="cs-CZ" dirty="0" smtClean="0">
                <a:solidFill>
                  <a:srgbClr val="9900CC"/>
                </a:solidFill>
              </a:rPr>
              <a:t> </a:t>
            </a:r>
            <a:r>
              <a:rPr lang="en-US" altLang="cs-CZ" dirty="0" smtClean="0">
                <a:solidFill>
                  <a:srgbClr val="9900CC"/>
                </a:solidFill>
              </a:rPr>
              <a:t>&lt;&lt; </a:t>
            </a:r>
            <a:r>
              <a:rPr lang="cs-CZ" altLang="cs-CZ" i="1" dirty="0" smtClean="0">
                <a:solidFill>
                  <a:srgbClr val="9900CC"/>
                </a:solidFill>
                <a:latin typeface="Times New Roman" pitchFamily="18" charset="0"/>
              </a:rPr>
              <a:t>S</a:t>
            </a:r>
            <a:r>
              <a:rPr lang="en-US" altLang="cs-CZ" baseline="-25000" dirty="0" smtClean="0">
                <a:solidFill>
                  <a:srgbClr val="9900CC"/>
                </a:solidFill>
              </a:rPr>
              <a:t>1 </a:t>
            </a:r>
            <a:r>
              <a:rPr lang="cs-CZ" altLang="cs-CZ" dirty="0" smtClean="0">
                <a:solidFill>
                  <a:srgbClr val="9900CC"/>
                </a:solidFill>
              </a:rPr>
              <a:t>ve dně, </a:t>
            </a:r>
          </a:p>
          <a:p>
            <a:pPr eaLnBrk="1" hangingPunct="1"/>
            <a:r>
              <a:rPr lang="cs-CZ" altLang="cs-CZ" dirty="0" smtClean="0">
                <a:solidFill>
                  <a:srgbClr val="9900CC"/>
                </a:solidFill>
              </a:rPr>
              <a:t>	rychlost </a:t>
            </a:r>
            <a:r>
              <a:rPr lang="cs-CZ" altLang="cs-CZ" i="1" dirty="0" smtClean="0">
                <a:solidFill>
                  <a:srgbClr val="9900CC"/>
                </a:solidFill>
                <a:latin typeface="Times New Roman" pitchFamily="18" charset="0"/>
              </a:rPr>
              <a:t>v</a:t>
            </a:r>
            <a:r>
              <a:rPr lang="cs-CZ" altLang="cs-CZ" baseline="-25000" dirty="0" smtClean="0">
                <a:solidFill>
                  <a:srgbClr val="9900CC"/>
                </a:solidFill>
              </a:rPr>
              <a:t>2 </a:t>
            </a:r>
            <a:r>
              <a:rPr lang="cs-CZ" altLang="cs-CZ" dirty="0" smtClean="0">
                <a:solidFill>
                  <a:srgbClr val="9900CC"/>
                </a:solidFill>
              </a:rPr>
              <a:t>výtoku kapaliny malým otvorem ?</a:t>
            </a:r>
          </a:p>
          <a:p>
            <a:pPr eaLnBrk="1" hangingPunct="1"/>
            <a:r>
              <a:rPr lang="cs-CZ" altLang="cs-CZ" dirty="0">
                <a:solidFill>
                  <a:srgbClr val="9900CC"/>
                </a:solidFill>
              </a:rPr>
              <a:t>	</a:t>
            </a:r>
            <a:endParaRPr lang="cs-CZ" altLang="cs-CZ" dirty="0" smtClean="0">
              <a:solidFill>
                <a:srgbClr val="9900CC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9900CC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9900CC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9900CC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9900CC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9900CC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9900CC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9900CC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9900CC"/>
              </a:solidFill>
            </a:endParaRPr>
          </a:p>
          <a:p>
            <a:pPr eaLnBrk="1" hangingPunct="1"/>
            <a:r>
              <a:rPr lang="cs-CZ" altLang="cs-CZ" dirty="0" smtClean="0">
                <a:solidFill>
                  <a:srgbClr val="9900CC"/>
                </a:solidFill>
              </a:rPr>
              <a:t>Pozn. tlaky v místě </a:t>
            </a:r>
            <a:r>
              <a:rPr lang="cs-CZ" altLang="cs-CZ" b="1" dirty="0" smtClean="0">
                <a:solidFill>
                  <a:srgbClr val="9900CC"/>
                </a:solidFill>
              </a:rPr>
              <a:t>1</a:t>
            </a:r>
            <a:r>
              <a:rPr lang="cs-CZ" altLang="cs-CZ" dirty="0" smtClean="0">
                <a:solidFill>
                  <a:srgbClr val="9900CC"/>
                </a:solidFill>
              </a:rPr>
              <a:t> a </a:t>
            </a:r>
            <a:r>
              <a:rPr lang="cs-CZ" altLang="cs-CZ" b="1" dirty="0" smtClean="0">
                <a:solidFill>
                  <a:srgbClr val="9900CC"/>
                </a:solidFill>
              </a:rPr>
              <a:t>2</a:t>
            </a:r>
            <a:r>
              <a:rPr lang="cs-CZ" altLang="cs-CZ" dirty="0" smtClean="0">
                <a:solidFill>
                  <a:srgbClr val="9900CC"/>
                </a:solidFill>
              </a:rPr>
              <a:t> nemusí být stejné</a:t>
            </a:r>
          </a:p>
          <a:p>
            <a:pPr eaLnBrk="1" hangingPunct="1"/>
            <a:endParaRPr lang="cs-CZ" altLang="cs-CZ" dirty="0" smtClean="0">
              <a:solidFill>
                <a:srgbClr val="9900CC"/>
              </a:solidFill>
            </a:endParaRPr>
          </a:p>
          <a:p>
            <a:pPr eaLnBrk="1" hangingPunct="1"/>
            <a:endParaRPr lang="en-US" altLang="cs-CZ" dirty="0" smtClean="0">
              <a:solidFill>
                <a:srgbClr val="9900CC"/>
              </a:solidFill>
            </a:endParaRPr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611188" y="2349500"/>
          <a:ext cx="4164012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CorelDRAW" r:id="rId3" imgW="4164210" imgH="2347041" progId="CorelDRAW.Graphic.13">
                  <p:embed/>
                </p:oleObj>
              </mc:Choice>
              <mc:Fallback>
                <p:oleObj name="CorelDRAW" r:id="rId3" imgW="4164210" imgH="2347041" progId="CorelDRAW.Graphic.13">
                  <p:embed/>
                  <p:pic>
                    <p:nvPicPr>
                      <p:cNvPr id="19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349500"/>
                        <a:ext cx="4164012" cy="234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Fyzika I-2024, SUPL přednáška 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501679-DD98-4099-8A0A-87CAD41CB93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93999" y="5947399"/>
            <a:ext cx="652743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Cambria Math"/>
                <a:cs typeface="+mn-cs"/>
              </a:rPr>
              <a:t>5/32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/>
              <a:ea typeface="Cambria Math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7544996" y="21057"/>
                <a:ext cx="1580561" cy="400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cs-CZ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cs-CZ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0" lang="cs-CZ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cs-CZ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cs-C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cs-CZ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cs-CZ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cs-CZ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0" lang="cs-CZ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cs-CZ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cs-C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cs-CZ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996" y="21057"/>
                <a:ext cx="1580561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4912162" y="1710331"/>
                <a:ext cx="4210255" cy="61093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l-G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l-G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l-G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𝜌</m:t>
                      </m:r>
                      <m:sSubSup>
                        <m:sSubSupPr>
                          <m:ctrlPr>
                            <a:rPr kumimoji="0" lang="el-G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cs-CZ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+</m:t>
                      </m:r>
                      <m:r>
                        <a:rPr kumimoji="0" lang="cs-CZ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𝜌</m:t>
                      </m:r>
                      <m:r>
                        <a:rPr kumimoji="0" lang="cs-CZ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𝑔</m:t>
                      </m:r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cs-CZ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cs-CZ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l-G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l-G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l-G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𝜌</m:t>
                      </m:r>
                      <m:sSubSup>
                        <m:sSubSupPr>
                          <m:ctrlPr>
                            <a:rPr kumimoji="0" lang="el-G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cs-CZ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+</m:t>
                      </m:r>
                      <m:r>
                        <a:rPr kumimoji="0" lang="cs-CZ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𝜌</m:t>
                      </m:r>
                      <m:r>
                        <a:rPr kumimoji="0" lang="cs-CZ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𝑔</m:t>
                      </m:r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cs-CZ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162" y="1710331"/>
                <a:ext cx="4210255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délník 12"/>
          <p:cNvSpPr/>
          <p:nvPr/>
        </p:nvSpPr>
        <p:spPr bwMode="auto">
          <a:xfrm>
            <a:off x="4898479" y="1772816"/>
            <a:ext cx="4255999" cy="77017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1" u="none" strike="noStrike" kern="1200" cap="none" spc="0" normalizeH="0" baseline="-25000" noProof="0" smtClean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912162" y="2485520"/>
            <a:ext cx="203610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Cambria Math"/>
                <a:cs typeface="+mn-cs"/>
              </a:rPr>
              <a:t>Ř: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Cambria Math"/>
                <a:cs typeface="+mn-cs"/>
              </a:rPr>
              <a:t>z rov. kont. →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Cambria Math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6574880" y="2772035"/>
                <a:ext cx="903196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880" y="2772035"/>
                <a:ext cx="903196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ovéPole 16"/>
          <p:cNvSpPr txBox="1"/>
          <p:nvPr/>
        </p:nvSpPr>
        <p:spPr>
          <a:xfrm>
            <a:off x="4898479" y="3152740"/>
            <a:ext cx="4223938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Cambria Math"/>
                <a:cs typeface="+mn-cs"/>
              </a:rPr>
              <a:t>do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Cambria Math"/>
                <a:cs typeface="+mn-cs"/>
              </a:rPr>
              <a:t>Bernoul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Cambria Math"/>
                <a:cs typeface="+mn-cs"/>
              </a:rPr>
              <a:t>. rov. 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Cambria Math"/>
              <a:cs typeface="+mn-cs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888001" y="3509496"/>
            <a:ext cx="4223938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Cambria Math"/>
                <a:cs typeface="+mn-cs"/>
              </a:rPr>
              <a:t>předpoklad: 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Cambria Math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6267009" y="3505474"/>
                <a:ext cx="1001363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cs-CZ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009" y="3505474"/>
                <a:ext cx="1001363" cy="369332"/>
              </a:xfrm>
              <a:prstGeom prst="rect">
                <a:avLst/>
              </a:prstGeom>
              <a:blipFill>
                <a:blip r:embed="rId8"/>
                <a:stretch>
                  <a:fillRect b="-819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4878944" y="4024112"/>
                <a:ext cx="1939185" cy="61093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l-G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l-G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l-G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𝜌</m:t>
                      </m:r>
                      <m:sSubSup>
                        <m:sSubSupPr>
                          <m:ctrlPr>
                            <a:rPr kumimoji="0" lang="el-G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cs-CZ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+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0</m:t>
                      </m:r>
                      <m:r>
                        <a:rPr kumimoji="0" lang="cs-CZ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944" y="4024112"/>
                <a:ext cx="1939185" cy="610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6267008" y="3772323"/>
                <a:ext cx="913968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cs-CZ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=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008" y="3772323"/>
                <a:ext cx="913968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7283777" y="3773398"/>
                <a:ext cx="908646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cs-CZ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=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h</m:t>
                      </m:r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777" y="3773398"/>
                <a:ext cx="90864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4"/>
          <p:cNvCxnSpPr/>
          <p:nvPr/>
        </p:nvCxnSpPr>
        <p:spPr bwMode="auto">
          <a:xfrm flipV="1">
            <a:off x="6214884" y="4258742"/>
            <a:ext cx="177200" cy="2160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Přímá spojnice 24"/>
          <p:cNvCxnSpPr/>
          <p:nvPr/>
        </p:nvCxnSpPr>
        <p:spPr bwMode="auto">
          <a:xfrm flipV="1">
            <a:off x="7986376" y="4235584"/>
            <a:ext cx="177200" cy="2160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Přímá spojnice 25"/>
          <p:cNvCxnSpPr/>
          <p:nvPr/>
        </p:nvCxnSpPr>
        <p:spPr bwMode="auto">
          <a:xfrm flipV="1">
            <a:off x="5144042" y="4246344"/>
            <a:ext cx="177200" cy="2160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Přímá spojnice 26"/>
          <p:cNvCxnSpPr/>
          <p:nvPr/>
        </p:nvCxnSpPr>
        <p:spPr bwMode="auto">
          <a:xfrm flipV="1">
            <a:off x="7136863" y="4264937"/>
            <a:ext cx="177200" cy="2160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6127791" y="4595666"/>
                <a:ext cx="1353256" cy="42774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𝑔h</m:t>
                          </m:r>
                        </m:e>
                      </m:rad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91" y="4595666"/>
                <a:ext cx="1353256" cy="427746"/>
              </a:xfrm>
              <a:prstGeom prst="rect">
                <a:avLst/>
              </a:prstGeom>
              <a:blipFill>
                <a:blip r:embed="rId12"/>
                <a:stretch>
                  <a:fillRect b="-857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6640937" y="4165884"/>
                <a:ext cx="1719573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kumimoji="0" lang="cs-CZ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+</m:t>
                      </m:r>
                      <m:r>
                        <a:rPr kumimoji="0" lang="cs-CZ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𝜌</m:t>
                      </m:r>
                      <m:r>
                        <a:rPr kumimoji="0" lang="cs-CZ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𝑔</m:t>
                      </m:r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h</m:t>
                          </m:r>
                        </m:e>
                        <m:sub/>
                      </m:sSub>
                      <m:r>
                        <a:rPr kumimoji="0" lang="cs-CZ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937" y="4165884"/>
                <a:ext cx="1719573" cy="369332"/>
              </a:xfrm>
              <a:prstGeom prst="rect">
                <a:avLst/>
              </a:prstGeom>
              <a:blipFill>
                <a:blip r:embed="rId13"/>
                <a:stretch>
                  <a:fillRect b="-819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ovéPole 29"/>
          <p:cNvSpPr txBox="1"/>
          <p:nvPr/>
        </p:nvSpPr>
        <p:spPr>
          <a:xfrm>
            <a:off x="971600" y="5947399"/>
            <a:ext cx="652743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Cambria Math"/>
                <a:cs typeface="+mn-cs"/>
              </a:rPr>
              <a:t>5/33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/>
              <a:ea typeface="Cambria Math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06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260350"/>
            <a:ext cx="8929687" cy="612140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9900CC"/>
                </a:solidFill>
              </a:rPr>
              <a:t>Př. Proudění ideální kapaliny vodorovným potrubím</a:t>
            </a:r>
          </a:p>
          <a:p>
            <a:pPr eaLnBrk="1" hangingPunct="1"/>
            <a:endParaRPr lang="cs-CZ" altLang="cs-CZ" dirty="0" smtClean="0">
              <a:solidFill>
                <a:srgbClr val="9900CC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9900CC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9900CC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9900CC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9900CC"/>
              </a:solidFill>
            </a:endParaRPr>
          </a:p>
          <a:p>
            <a:pPr eaLnBrk="1" hangingPunct="1"/>
            <a:endParaRPr lang="cs-CZ" altLang="cs-CZ" dirty="0" smtClean="0"/>
          </a:p>
          <a:p>
            <a:pPr eaLnBrk="1" hangingPunct="1">
              <a:buFontTx/>
              <a:buChar char="•"/>
            </a:pPr>
            <a:r>
              <a:rPr lang="cs-CZ" altLang="cs-CZ" dirty="0" smtClean="0"/>
              <a:t>pokles tlaku ve </a:t>
            </a:r>
            <a:r>
              <a:rPr lang="cs-CZ" altLang="cs-CZ" dirty="0" err="1" smtClean="0"/>
              <a:t>vodorov</a:t>
            </a:r>
            <a:r>
              <a:rPr lang="cs-CZ" altLang="cs-CZ" dirty="0" smtClean="0"/>
              <a:t>. potrubí = přírůstek kin. energie </a:t>
            </a:r>
            <a:r>
              <a:rPr lang="cs-CZ" altLang="cs-CZ" dirty="0" err="1" smtClean="0"/>
              <a:t>jedn</a:t>
            </a:r>
            <a:r>
              <a:rPr lang="cs-CZ" altLang="cs-CZ" dirty="0" smtClean="0"/>
              <a:t>. objemu</a:t>
            </a:r>
          </a:p>
          <a:p>
            <a:pPr eaLnBrk="1" hangingPunct="1">
              <a:buFontTx/>
              <a:buChar char="•"/>
            </a:pPr>
            <a:r>
              <a:rPr lang="cs-CZ" altLang="cs-CZ" i="1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p</a:t>
            </a:r>
            <a:r>
              <a:rPr lang="cs-CZ" altLang="cs-CZ" baseline="-250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2</a:t>
            </a:r>
            <a:r>
              <a:rPr lang="en-US" altLang="cs-CZ" dirty="0" smtClean="0"/>
              <a:t>&lt;</a:t>
            </a:r>
            <a:r>
              <a:rPr lang="cs-CZ" altLang="cs-CZ" i="1" dirty="0" err="1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p</a:t>
            </a:r>
            <a:r>
              <a:rPr lang="cs-CZ" altLang="cs-CZ" i="1" baseline="-25000" dirty="0" err="1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atm</a:t>
            </a:r>
            <a:r>
              <a:rPr lang="cs-CZ" altLang="cs-CZ" baseline="-25000" dirty="0" smtClean="0"/>
              <a:t> </a:t>
            </a:r>
            <a:r>
              <a:rPr lang="cs-CZ" altLang="cs-CZ" dirty="0" smtClean="0">
                <a:latin typeface="Arial" charset="0"/>
                <a:cs typeface="Arial" charset="0"/>
              </a:rPr>
              <a:t>→ </a:t>
            </a:r>
            <a:r>
              <a:rPr lang="cs-CZ" altLang="cs-CZ" dirty="0" smtClean="0"/>
              <a:t>využití – vodní vývěva</a:t>
            </a:r>
          </a:p>
          <a:p>
            <a:pPr eaLnBrk="1" hangingPunct="1"/>
            <a:r>
              <a:rPr lang="cs-CZ" altLang="cs-CZ" dirty="0" smtClean="0"/>
              <a:t>	</a:t>
            </a:r>
          </a:p>
          <a:p>
            <a:pPr eaLnBrk="1" hangingPunct="1"/>
            <a:endParaRPr lang="en-US" altLang="cs-CZ" dirty="0" smtClean="0">
              <a:solidFill>
                <a:srgbClr val="9900CC"/>
              </a:solidFill>
            </a:endParaRPr>
          </a:p>
        </p:txBody>
      </p:sp>
      <p:pic>
        <p:nvPicPr>
          <p:cNvPr id="39938" name="Picture 2" descr="D:\- 2013 prednaska FI\obr_4.16_1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45021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D:\- 2013 prednaska FI\vodní vývě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614738"/>
            <a:ext cx="1712913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D:\- 2013 prednaska FI\vodní vývěv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770313"/>
            <a:ext cx="1457325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Fyzika I-2024, SUPL přednáška 4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01679-DD98-4099-8A0A-87CAD41CB93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15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9" name="Object 19"/>
          <p:cNvGraphicFramePr>
            <a:graphicFrameLocks noChangeAspect="1"/>
          </p:cNvGraphicFramePr>
          <p:nvPr/>
        </p:nvGraphicFramePr>
        <p:xfrm>
          <a:off x="1258888" y="1844675"/>
          <a:ext cx="6516687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CorelDRAW" r:id="rId3" imgW="6517266" imgH="1884396" progId="CorelDRAW.Graphic.13">
                  <p:embed/>
                </p:oleObj>
              </mc:Choice>
              <mc:Fallback>
                <p:oleObj name="CorelDRAW" r:id="rId3" imgW="6517266" imgH="1884396" progId="CorelDRAW.Graphic.13">
                  <p:embed/>
                  <p:pic>
                    <p:nvPicPr>
                      <p:cNvPr id="15361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844675"/>
                        <a:ext cx="6516687" cy="188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0" name="Object 20"/>
          <p:cNvGraphicFramePr>
            <a:graphicFrameLocks noChangeAspect="1"/>
          </p:cNvGraphicFramePr>
          <p:nvPr/>
        </p:nvGraphicFramePr>
        <p:xfrm>
          <a:off x="1258888" y="1844675"/>
          <a:ext cx="6516687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CorelDRAW" r:id="rId5" imgW="6517266" imgH="1884396" progId="CorelDRAW.Graphic.13">
                  <p:embed/>
                </p:oleObj>
              </mc:Choice>
              <mc:Fallback>
                <p:oleObj name="CorelDRAW" r:id="rId5" imgW="6517266" imgH="1884396" progId="CorelDRAW.Graphic.13">
                  <p:embed/>
                  <p:pic>
                    <p:nvPicPr>
                      <p:cNvPr id="15362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844675"/>
                        <a:ext cx="6516687" cy="188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1" name="Object 21"/>
          <p:cNvGraphicFramePr>
            <a:graphicFrameLocks noChangeAspect="1"/>
          </p:cNvGraphicFramePr>
          <p:nvPr/>
        </p:nvGraphicFramePr>
        <p:xfrm>
          <a:off x="1258888" y="1844675"/>
          <a:ext cx="6516687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CorelDRAW" r:id="rId7" imgW="6517266" imgH="1884396" progId="CorelDRAW.Graphic.13">
                  <p:embed/>
                </p:oleObj>
              </mc:Choice>
              <mc:Fallback>
                <p:oleObj name="CorelDRAW" r:id="rId7" imgW="6517266" imgH="1884396" progId="CorelDRAW.Graphic.13">
                  <p:embed/>
                  <p:pic>
                    <p:nvPicPr>
                      <p:cNvPr id="15362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844675"/>
                        <a:ext cx="6516687" cy="188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214313" y="981075"/>
            <a:ext cx="8929687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proudění ideální kapaliny (bez tření):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				  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rychlostní profil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						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		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  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	</a:t>
            </a: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	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				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…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změna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rychlosti ve směru kolmém na proudění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		 	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	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</a:t>
            </a:r>
            <a:r>
              <a:rPr kumimoji="0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h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… dynamická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viskozita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[Pa s]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			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	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…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kinematická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viskozita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</a:t>
            </a:r>
            <a:r>
              <a:rPr kumimoji="0" lang="cs-CZ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s</a:t>
            </a:r>
            <a:r>
              <a:rPr kumimoji="0" lang="cs-CZ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-1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]</a:t>
            </a:r>
            <a:endParaRPr kumimoji="0" lang="cs-CZ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25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4.5 Proudění reálné kapaliny</a:t>
            </a:r>
            <a:endParaRPr lang="cs-CZ" altLang="cs-CZ" dirty="0" smtClean="0">
              <a:solidFill>
                <a:srgbClr val="33CC33"/>
              </a:solidFill>
            </a:endParaRP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4932363" y="981075"/>
            <a:ext cx="38877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reálné kapaliny (tření)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25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1" u="none" strike="noStrike" kern="1200" cap="none" spc="0" normalizeH="0" baseline="-2500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253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1" u="none" strike="noStrike" kern="1200" cap="none" spc="0" normalizeH="0" baseline="-2500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254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1" u="none" strike="noStrike" kern="1200" cap="none" spc="0" normalizeH="0" baseline="-2500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aphicFrame>
        <p:nvGraphicFramePr>
          <p:cNvPr id="153617" name="Object 17"/>
          <p:cNvGraphicFramePr>
            <a:graphicFrameLocks noChangeAspect="1"/>
          </p:cNvGraphicFramePr>
          <p:nvPr/>
        </p:nvGraphicFramePr>
        <p:xfrm>
          <a:off x="1258888" y="1844675"/>
          <a:ext cx="6516687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CorelDRAW" r:id="rId9" imgW="6517266" imgH="1884396" progId="CorelDRAW.Graphic.13">
                  <p:embed/>
                </p:oleObj>
              </mc:Choice>
              <mc:Fallback>
                <p:oleObj name="CorelDRAW" r:id="rId9" imgW="6517266" imgH="1884396" progId="CorelDRAW.Graphic.13">
                  <p:embed/>
                  <p:pic>
                    <p:nvPicPr>
                      <p:cNvPr id="15361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844675"/>
                        <a:ext cx="6516687" cy="188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8" name="Object 18"/>
          <p:cNvGraphicFramePr>
            <a:graphicFrameLocks noChangeAspect="1"/>
          </p:cNvGraphicFramePr>
          <p:nvPr/>
        </p:nvGraphicFramePr>
        <p:xfrm>
          <a:off x="1258888" y="1844675"/>
          <a:ext cx="6516687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CorelDRAW" r:id="rId11" imgW="6517266" imgH="1884396" progId="CorelDRAW.Graphic.13">
                  <p:embed/>
                </p:oleObj>
              </mc:Choice>
              <mc:Fallback>
                <p:oleObj name="CorelDRAW" r:id="rId11" imgW="6517266" imgH="1884396" progId="CorelDRAW.Graphic.13">
                  <p:embed/>
                  <p:pic>
                    <p:nvPicPr>
                      <p:cNvPr id="15361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844675"/>
                        <a:ext cx="6516687" cy="188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7107630" y="4362781"/>
                <a:ext cx="1094787" cy="665567"/>
              </a:xfrm>
              <a:prstGeom prst="rect">
                <a:avLst/>
              </a:prstGeom>
              <a:noFill/>
              <a:ln w="28575">
                <a:solidFill>
                  <a:srgbClr val="3333FF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𝜏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𝜂</m:t>
                      </m:r>
                      <m:f>
                        <m:f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𝑑𝑣</m:t>
                          </m:r>
                        </m:num>
                        <m:den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𝑑𝑦</m:t>
                          </m:r>
                        </m:den>
                      </m:f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630" y="4362781"/>
                <a:ext cx="1094787" cy="6655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8575">
                <a:solidFill>
                  <a:srgbClr val="3333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3491880" y="5067501"/>
                <a:ext cx="515654" cy="66556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𝑑𝑣</m:t>
                          </m:r>
                        </m:num>
                        <m:den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𝑑𝑦</m:t>
                          </m:r>
                        </m:den>
                      </m:f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067501"/>
                <a:ext cx="515654" cy="6655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3200967" y="6092288"/>
                <a:ext cx="806567" cy="61350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𝜈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𝜂</m:t>
                          </m:r>
                        </m:num>
                        <m:den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967" y="6092288"/>
                <a:ext cx="806567" cy="61350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43ACF4-0B4F-4CDD-AB85-1090B88BCCA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Fyzika I-2024, SUPL přednáška 4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07137" y="3762647"/>
            <a:ext cx="3400546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mezi vrstvami – tečné napětí </a:t>
            </a: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běžných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kapalin aproximace: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tzv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 </a:t>
            </a:r>
            <a:r>
              <a:rPr kumimoji="0" lang="cs-CZ" sz="18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newtonovské kap</a:t>
            </a:r>
            <a:r>
              <a:rPr kumimoji="0" lang="cs-CZ" sz="1800" b="0" i="1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</a:t>
            </a:r>
            <a:endParaRPr kumimoji="0" lang="cs-CZ" sz="1800" b="0" i="1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72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250825" y="260350"/>
            <a:ext cx="88931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-2500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-2500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-2500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-2500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-2500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-2500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-2500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ideální kapaliny – element se neotáčí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newtonovská kapalina – natáčení elementu – vznik vírů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0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laminární proudění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– malá intenzita vírů, proudnice se </a:t>
            </a:r>
            <a:r>
              <a:rPr kumimoji="0" lang="cs-CZ" alt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nepromíchají,</a:t>
            </a:r>
            <a:br>
              <a:rPr kumimoji="0" lang="cs-CZ" alt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cs-CZ" alt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charakteristický parabolický profil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0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turbulentní proudění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– rozvinuté víry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	</a:t>
            </a:r>
            <a:endParaRPr kumimoji="0" lang="en-US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1" u="none" strike="noStrike" kern="1200" cap="none" spc="0" normalizeH="0" baseline="-2500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1" u="none" strike="noStrike" kern="1200" cap="none" spc="0" normalizeH="0" baseline="-2500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1" u="none" strike="noStrike" kern="1200" cap="none" spc="0" normalizeH="0" baseline="-2500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aphicFrame>
        <p:nvGraphicFramePr>
          <p:cNvPr id="161803" name="Object 11"/>
          <p:cNvGraphicFramePr>
            <a:graphicFrameLocks noChangeAspect="1"/>
          </p:cNvGraphicFramePr>
          <p:nvPr/>
        </p:nvGraphicFramePr>
        <p:xfrm>
          <a:off x="4932363" y="4076700"/>
          <a:ext cx="2595562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CorelDRAW" r:id="rId3" imgW="2595933" imgH="1608044" progId="CorelDRAW.Graphic.13">
                  <p:embed/>
                </p:oleObj>
              </mc:Choice>
              <mc:Fallback>
                <p:oleObj name="CorelDRAW" r:id="rId3" imgW="2595933" imgH="1608044" progId="CorelDRAW.Graphic.13">
                  <p:embed/>
                  <p:pic>
                    <p:nvPicPr>
                      <p:cNvPr id="1618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4076700"/>
                        <a:ext cx="2595562" cy="160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805" name="Line 13"/>
          <p:cNvSpPr>
            <a:spLocks noChangeShapeType="1"/>
          </p:cNvSpPr>
          <p:nvPr/>
        </p:nvSpPr>
        <p:spPr bwMode="auto">
          <a:xfrm>
            <a:off x="5219700" y="3573463"/>
            <a:ext cx="936625" cy="431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-2500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Fyzika I-2024, SUPL přednáška 4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43ACF4-0B4F-4CDD-AB85-1090B88BCCA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aphicFrame>
        <p:nvGraphicFramePr>
          <p:cNvPr id="14" name="Object 21"/>
          <p:cNvGraphicFramePr>
            <a:graphicFrameLocks noChangeAspect="1"/>
          </p:cNvGraphicFramePr>
          <p:nvPr>
            <p:extLst/>
          </p:nvPr>
        </p:nvGraphicFramePr>
        <p:xfrm>
          <a:off x="1439068" y="71438"/>
          <a:ext cx="6516687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CorelDRAW" r:id="rId5" imgW="6517266" imgH="1884396" progId="CorelDRAW.Graphic.13">
                  <p:embed/>
                </p:oleObj>
              </mc:Choice>
              <mc:Fallback>
                <p:oleObj name="CorelDRAW" r:id="rId5" imgW="6517266" imgH="1884396" progId="CorelDRAW.Graphic.13">
                  <p:embed/>
                  <p:pic>
                    <p:nvPicPr>
                      <p:cNvPr id="14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068" y="71438"/>
                        <a:ext cx="6516687" cy="188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louk 3"/>
          <p:cNvSpPr/>
          <p:nvPr/>
        </p:nvSpPr>
        <p:spPr bwMode="auto">
          <a:xfrm>
            <a:off x="6227763" y="376486"/>
            <a:ext cx="576064" cy="432346"/>
          </a:xfrm>
          <a:prstGeom prst="arc">
            <a:avLst>
              <a:gd name="adj1" fmla="val 16200000"/>
              <a:gd name="adj2" fmla="val 1525380"/>
            </a:avLst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1" u="none" strike="noStrike" kern="1200" cap="none" spc="0" normalizeH="0" baseline="-25000" noProof="0" smtClean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4229098" y="1617663"/>
            <a:ext cx="2574729" cy="142954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-2500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6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5" grpId="0" animBg="1"/>
      <p:bldP spid="4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250825" y="260350"/>
            <a:ext cx="8713788" cy="780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2000" b="0" i="0" u="sng" strike="noStrike" kern="1200" cap="none" spc="0" normalizeH="0" baseline="-2500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2000" b="0" i="0" u="sng" strike="noStrike" kern="1200" cap="none" spc="0" normalizeH="0" baseline="-2500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Proudění</a:t>
            </a:r>
            <a:r>
              <a:rPr kumimoji="0" lang="cs-CZ" altLang="cs-CZ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	</a:t>
            </a:r>
            <a:r>
              <a:rPr kumimoji="0" lang="cs-CZ" altLang="cs-CZ" sz="20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l</a:t>
            </a:r>
            <a:r>
              <a:rPr kumimoji="0" lang="cs-CZ" altLang="cs-CZ" sz="20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	Re</a:t>
            </a:r>
            <a:r>
              <a:rPr kumimoji="0" lang="en-US" altLang="cs-CZ" sz="20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</a:t>
            </a:r>
            <a:r>
              <a:rPr kumimoji="0" lang="cs-CZ" altLang="cs-CZ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ideální kapalina		0		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→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turbulentní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proud.	malé		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&gt; </a:t>
            </a:r>
            <a:r>
              <a:rPr kumimoji="0" lang="en-US" altLang="cs-CZ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</a:t>
            </a:r>
            <a:r>
              <a:rPr kumimoji="0" lang="en-US" altLang="cs-CZ" sz="20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kr</a:t>
            </a:r>
            <a:endParaRPr kumimoji="0" lang="en-US" altLang="cs-CZ" sz="2000" b="0" i="1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laminární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	velké		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&lt; </a:t>
            </a:r>
            <a:r>
              <a:rPr kumimoji="0" lang="en-US" altLang="cs-CZ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</a:t>
            </a:r>
            <a:r>
              <a:rPr kumimoji="0" lang="en-US" altLang="cs-CZ" sz="20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kr</a:t>
            </a:r>
            <a:endParaRPr kumimoji="0" lang="en-US" altLang="cs-CZ" sz="2000" b="0" i="1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</a:t>
            </a:r>
            <a:r>
              <a:rPr kumimoji="0" lang="en-US" altLang="cs-CZ" sz="20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kr</a:t>
            </a:r>
            <a:r>
              <a:rPr kumimoji="0" lang="en-US" altLang="cs-CZ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= 2,3 . 10</a:t>
            </a:r>
            <a:r>
              <a:rPr kumimoji="0" lang="cs-CZ" altLang="cs-CZ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3</a:t>
            </a:r>
            <a:endParaRPr kumimoji="0" lang="en-US" altLang="cs-CZ" sz="2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-2500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-2500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-2500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-2500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-2500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1" u="none" strike="noStrike" kern="1200" cap="none" spc="0" normalizeH="0" baseline="-2500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1" u="none" strike="noStrike" kern="1200" cap="none" spc="0" normalizeH="0" baseline="-2500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			</a:t>
            </a:r>
            <a:endParaRPr kumimoji="0" lang="en-US" altLang="cs-CZ" sz="2000" b="0" i="1" u="none" strike="noStrike" kern="1200" cap="none" spc="0" normalizeH="0" baseline="-2500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1" u="none" strike="noStrike" kern="1200" cap="none" spc="0" normalizeH="0" baseline="-2500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1" u="none" strike="noStrike" kern="1200" cap="none" spc="0" normalizeH="0" baseline="-2500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458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1" u="none" strike="noStrike" kern="1200" cap="none" spc="0" normalizeH="0" baseline="-2500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aphicFrame>
        <p:nvGraphicFramePr>
          <p:cNvPr id="160786" name="Object 18"/>
          <p:cNvGraphicFramePr>
            <a:graphicFrameLocks noChangeAspect="1"/>
          </p:cNvGraphicFramePr>
          <p:nvPr>
            <p:extLst/>
          </p:nvPr>
        </p:nvGraphicFramePr>
        <p:xfrm>
          <a:off x="5217604" y="1985837"/>
          <a:ext cx="306388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Rovnice" r:id="rId3" imgW="152202" imgH="126835" progId="Equation.3">
                  <p:embed/>
                </p:oleObj>
              </mc:Choice>
              <mc:Fallback>
                <p:oleObj name="Rovnice" r:id="rId3" imgW="152202" imgH="126835" progId="Equation.3">
                  <p:embed/>
                  <p:pic>
                    <p:nvPicPr>
                      <p:cNvPr id="16078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7604" y="1985837"/>
                        <a:ext cx="306388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Fyzika I-2024, SUPL přednáška 4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43ACF4-0B4F-4CDD-AB85-1090B88BCCA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/>
          <a:srcRect r="53307"/>
          <a:stretch/>
        </p:blipFill>
        <p:spPr>
          <a:xfrm>
            <a:off x="6102474" y="1536852"/>
            <a:ext cx="2130463" cy="1320698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6133389" y="3038351"/>
          <a:ext cx="1817153" cy="1125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CorelDRAW" r:id="rId6" imgW="2595933" imgH="1608044" progId="CorelDRAW.Graphic.13">
                  <p:embed/>
                </p:oleObj>
              </mc:Choice>
              <mc:Fallback>
                <p:oleObj name="CorelDRAW" r:id="rId6" imgW="2595933" imgH="1608044" progId="CorelDRAW.Graphic.1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3389" y="3038351"/>
                        <a:ext cx="1817153" cy="1125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>
            <p:extLst/>
          </p:nvPr>
        </p:nvGraphicFramePr>
        <p:xfrm>
          <a:off x="6136533" y="4525584"/>
          <a:ext cx="1814009" cy="1125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CorelDRAW" r:id="rId8" imgW="2591442" imgH="1608044" progId="CorelDRAW.Graphic.13">
                  <p:embed/>
                </p:oleObj>
              </mc:Choice>
              <mc:Fallback>
                <p:oleObj name="CorelDRAW" r:id="rId8" imgW="2591442" imgH="1608044" progId="CorelDRAW.Graphic.13">
                  <p:embed/>
                  <p:pic>
                    <p:nvPicPr>
                      <p:cNvPr id="1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6533" y="4525584"/>
                        <a:ext cx="1814009" cy="1125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Přímá spojnice 5"/>
          <p:cNvCxnSpPr/>
          <p:nvPr/>
        </p:nvCxnSpPr>
        <p:spPr bwMode="auto">
          <a:xfrm>
            <a:off x="7812360" y="1628800"/>
            <a:ext cx="0" cy="10314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Obdélník 8"/>
          <p:cNvSpPr/>
          <p:nvPr/>
        </p:nvSpPr>
        <p:spPr>
          <a:xfrm>
            <a:off x="-252536" y="402773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charakteristika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proudění reál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kapaliny: součinitel tření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l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,</a:t>
            </a:r>
            <a:b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				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</a:t>
            </a:r>
            <a:r>
              <a:rPr kumimoji="0" lang="cs-CZ" altLang="cs-CZ" sz="2000" b="0" i="1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Reynoldsovo</a:t>
            </a:r>
            <a:r>
              <a:rPr kumimoji="0" lang="cs-CZ" altLang="cs-CZ" sz="20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kritérium </a:t>
            </a:r>
            <a:r>
              <a:rPr kumimoji="0" lang="cs-CZ" altLang="cs-CZ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</a:t>
            </a:r>
            <a:r>
              <a:rPr kumimoji="0" lang="en-US" altLang="cs-CZ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~1/</a:t>
            </a:r>
            <a:r>
              <a:rPr kumimoji="0" lang="en-US" altLang="cs-CZ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2653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cs-CZ" b="1" u="sng" smtClean="0"/>
              <a:t>4</a:t>
            </a:r>
            <a:r>
              <a:rPr lang="cs-CZ" altLang="cs-CZ" b="1" u="sng" smtClean="0"/>
              <a:t>. Mechanika kontinua</a:t>
            </a:r>
            <a:endParaRPr lang="en-US" altLang="cs-CZ" b="1" u="sng" smtClean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1052513"/>
            <a:ext cx="8929687" cy="5400675"/>
          </a:xfrm>
        </p:spPr>
        <p:txBody>
          <a:bodyPr/>
          <a:lstStyle/>
          <a:p>
            <a:pPr eaLnBrk="1" hangingPunct="1"/>
            <a:r>
              <a:rPr lang="cs-CZ" altLang="cs-CZ" i="1" u="sng" dirty="0" smtClean="0"/>
              <a:t>kontinuum </a:t>
            </a:r>
            <a:r>
              <a:rPr lang="cs-CZ" altLang="cs-CZ" dirty="0" smtClean="0"/>
              <a:t>– aproximace, </a:t>
            </a:r>
            <a:br>
              <a:rPr lang="cs-CZ" altLang="cs-CZ" dirty="0" smtClean="0"/>
            </a:br>
            <a:r>
              <a:rPr lang="cs-CZ" altLang="cs-CZ" dirty="0" smtClean="0"/>
              <a:t>	       spojitě rozložená hmota (neuvažuje se složení hmoty z molekul) 	       deformovatelné</a:t>
            </a:r>
          </a:p>
          <a:p>
            <a:pPr lvl="1" eaLnBrk="1" hangingPunct="1"/>
            <a:endParaRPr lang="cs-CZ" altLang="cs-CZ" dirty="0" smtClean="0"/>
          </a:p>
          <a:p>
            <a:pPr lvl="1" eaLnBrk="1" hangingPunct="1"/>
            <a:r>
              <a:rPr lang="cs-CZ" altLang="cs-CZ" dirty="0" smtClean="0"/>
              <a:t>pevné – svůj tvar, deformace </a:t>
            </a:r>
          </a:p>
          <a:p>
            <a:pPr lvl="1" eaLnBrk="1" hangingPunct="1">
              <a:buFontTx/>
              <a:buNone/>
            </a:pPr>
            <a:endParaRPr lang="cs-CZ" altLang="cs-CZ" dirty="0" smtClean="0"/>
          </a:p>
          <a:p>
            <a:pPr lvl="1" eaLnBrk="1" hangingPunct="1">
              <a:buFontTx/>
              <a:buNone/>
            </a:pPr>
            <a:endParaRPr lang="cs-CZ" altLang="cs-CZ" dirty="0" smtClean="0"/>
          </a:p>
          <a:p>
            <a:pPr lvl="1" eaLnBrk="1" hangingPunct="1"/>
            <a:endParaRPr lang="cs-CZ" altLang="cs-CZ" dirty="0" smtClean="0"/>
          </a:p>
          <a:p>
            <a:pPr lvl="1" eaLnBrk="1" hangingPunct="1"/>
            <a:r>
              <a:rPr lang="cs-CZ" altLang="cs-CZ" dirty="0" smtClean="0"/>
              <a:t>tekuté – nemá svůj tvar,</a:t>
            </a:r>
            <a:br>
              <a:rPr lang="cs-CZ" altLang="cs-CZ" dirty="0" smtClean="0"/>
            </a:br>
            <a:r>
              <a:rPr lang="cs-CZ" altLang="cs-CZ" dirty="0" smtClean="0"/>
              <a:t>             tvar nádoby </a:t>
            </a:r>
            <a:endParaRPr lang="en-US" altLang="cs-CZ" dirty="0" smtClean="0"/>
          </a:p>
        </p:txBody>
      </p:sp>
      <p:sp>
        <p:nvSpPr>
          <p:cNvPr id="135184" name="Rectangle 16"/>
          <p:cNvSpPr>
            <a:spLocks noChangeArrowheads="1"/>
          </p:cNvSpPr>
          <p:nvPr/>
        </p:nvSpPr>
        <p:spPr bwMode="auto">
          <a:xfrm>
            <a:off x="4572000" y="2060575"/>
            <a:ext cx="136683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i="0" baseline="0">
                <a:solidFill>
                  <a:schemeClr val="tx1"/>
                </a:solidFill>
              </a:rPr>
              <a:t>plastické</a:t>
            </a:r>
          </a:p>
          <a:p>
            <a:pPr eaLnBrk="1" hangingPunct="1">
              <a:spcBef>
                <a:spcPct val="20000"/>
              </a:spcBef>
            </a:pPr>
            <a:endParaRPr lang="cs-CZ" altLang="cs-CZ" i="0" baseline="0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cs-CZ" altLang="cs-CZ" i="0" baseline="0">
                <a:solidFill>
                  <a:schemeClr val="tx1"/>
                </a:solidFill>
              </a:rPr>
              <a:t>elastické</a:t>
            </a:r>
          </a:p>
        </p:txBody>
      </p:sp>
      <p:sp>
        <p:nvSpPr>
          <p:cNvPr id="135185" name="Rectangle 17"/>
          <p:cNvSpPr>
            <a:spLocks noChangeArrowheads="1"/>
          </p:cNvSpPr>
          <p:nvPr/>
        </p:nvSpPr>
        <p:spPr bwMode="auto">
          <a:xfrm>
            <a:off x="3995738" y="3500438"/>
            <a:ext cx="532765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i="0" baseline="0" dirty="0">
                <a:solidFill>
                  <a:schemeClr val="tx1"/>
                </a:solidFill>
              </a:rPr>
              <a:t>kapaliny: málo stlačitelné, hladina</a:t>
            </a:r>
          </a:p>
          <a:p>
            <a:pPr eaLnBrk="1" hangingPunct="1">
              <a:spcBef>
                <a:spcPct val="20000"/>
              </a:spcBef>
            </a:pPr>
            <a:endParaRPr lang="cs-CZ" altLang="cs-CZ" i="0" baseline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cs-CZ" altLang="cs-CZ" i="0" baseline="0" dirty="0">
                <a:solidFill>
                  <a:schemeClr val="tx1"/>
                </a:solidFill>
              </a:rPr>
              <a:t>plyny: hodně stačitelné, celý objem nádoby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427538" y="2276475"/>
            <a:ext cx="144462" cy="647700"/>
            <a:chOff x="2789" y="1253"/>
            <a:chExt cx="91" cy="408"/>
          </a:xfrm>
        </p:grpSpPr>
        <p:sp>
          <p:nvSpPr>
            <p:cNvPr id="7180" name="Line 20"/>
            <p:cNvSpPr>
              <a:spLocks noChangeShapeType="1"/>
            </p:cNvSpPr>
            <p:nvPr/>
          </p:nvSpPr>
          <p:spPr bwMode="auto">
            <a:xfrm flipV="1">
              <a:off x="2789" y="1253"/>
              <a:ext cx="91" cy="1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1" name="Line 21"/>
            <p:cNvSpPr>
              <a:spLocks noChangeShapeType="1"/>
            </p:cNvSpPr>
            <p:nvPr/>
          </p:nvSpPr>
          <p:spPr bwMode="auto">
            <a:xfrm>
              <a:off x="2789" y="1480"/>
              <a:ext cx="91" cy="18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851275" y="3789363"/>
            <a:ext cx="144463" cy="647700"/>
            <a:chOff x="2426" y="2296"/>
            <a:chExt cx="91" cy="408"/>
          </a:xfrm>
        </p:grpSpPr>
        <p:sp>
          <p:nvSpPr>
            <p:cNvPr id="7178" name="Line 23"/>
            <p:cNvSpPr>
              <a:spLocks noChangeShapeType="1"/>
            </p:cNvSpPr>
            <p:nvPr/>
          </p:nvSpPr>
          <p:spPr bwMode="auto">
            <a:xfrm flipV="1">
              <a:off x="2426" y="2296"/>
              <a:ext cx="91" cy="1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9" name="Line 24"/>
            <p:cNvSpPr>
              <a:spLocks noChangeShapeType="1"/>
            </p:cNvSpPr>
            <p:nvPr/>
          </p:nvSpPr>
          <p:spPr bwMode="auto">
            <a:xfrm>
              <a:off x="2426" y="2523"/>
              <a:ext cx="91" cy="18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771775" y="6646863"/>
            <a:ext cx="3455988" cy="217488"/>
          </a:xfrm>
        </p:spPr>
        <p:txBody>
          <a:bodyPr/>
          <a:lstStyle/>
          <a:p>
            <a:pPr>
              <a:defRPr/>
            </a:pPr>
            <a:r>
              <a:rPr lang="pl-PL" smtClean="0"/>
              <a:t>Fyzika I-2024, SUPL přednáška 4</a:t>
            </a:r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91399" y="6584951"/>
            <a:ext cx="2133600" cy="268287"/>
          </a:xfrm>
        </p:spPr>
        <p:txBody>
          <a:bodyPr/>
          <a:lstStyle/>
          <a:p>
            <a:pPr>
              <a:defRPr/>
            </a:pPr>
            <a:fld id="{75A305DF-FABE-43A5-B393-8AB78D3A827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6300192" y="2429639"/>
            <a:ext cx="1675972" cy="40011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b="0" i="0" baseline="0" dirty="0" smtClean="0">
                <a:solidFill>
                  <a:srgbClr val="000000"/>
                </a:solidFill>
                <a:latin typeface="+mj-lt"/>
                <a:ea typeface="Cambria Math"/>
              </a:rPr>
              <a:t>pevné </a:t>
            </a:r>
            <a:r>
              <a:rPr lang="cs-CZ" b="0" i="0" baseline="0" dirty="0" smtClean="0">
                <a:solidFill>
                  <a:srgbClr val="FF0000"/>
                </a:solidFill>
                <a:latin typeface="+mj-lt"/>
                <a:ea typeface="Cambria Math"/>
              </a:rPr>
              <a:t>X</a:t>
            </a:r>
            <a:r>
              <a:rPr lang="cs-CZ" b="0" i="0" baseline="0" dirty="0" smtClean="0">
                <a:solidFill>
                  <a:srgbClr val="000000"/>
                </a:solidFill>
                <a:latin typeface="+mj-lt"/>
                <a:ea typeface="Cambria Math"/>
              </a:rPr>
              <a:t> tuhé</a:t>
            </a:r>
            <a:endParaRPr lang="en-US" b="0" i="0" baseline="0" dirty="0" smtClean="0">
              <a:solidFill>
                <a:srgbClr val="000000"/>
              </a:solidFill>
              <a:latin typeface="+mj-lt"/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759768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4" grpId="0"/>
      <p:bldP spid="135185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33895" y="944562"/>
            <a:ext cx="4281487" cy="5400675"/>
          </a:xfrm>
        </p:spPr>
        <p:txBody>
          <a:bodyPr/>
          <a:lstStyle/>
          <a:p>
            <a:pPr marL="0" indent="0"/>
            <a:r>
              <a:rPr lang="cs-CZ" altLang="cs-CZ" dirty="0" smtClean="0"/>
              <a:t>	</a:t>
            </a:r>
            <a:r>
              <a:rPr lang="cs-CZ" altLang="cs-CZ" sz="2000" dirty="0" smtClean="0"/>
              <a:t>Reálná tělesa</a:t>
            </a:r>
          </a:p>
          <a:p>
            <a:pPr marL="0" indent="0"/>
            <a:endParaRPr lang="en-US" altLang="cs-CZ" dirty="0" smtClean="0"/>
          </a:p>
          <a:p>
            <a:pPr marL="0" indent="0"/>
            <a:endParaRPr lang="cs-CZ" altLang="cs-CZ" dirty="0" smtClean="0"/>
          </a:p>
          <a:p>
            <a:pPr marL="0" indent="0"/>
            <a:endParaRPr lang="cs-CZ" altLang="cs-CZ" dirty="0" smtClean="0"/>
          </a:p>
          <a:p>
            <a:pPr marL="0" indent="0"/>
            <a:endParaRPr lang="cs-CZ" altLang="cs-CZ" dirty="0" smtClean="0"/>
          </a:p>
          <a:p>
            <a:pPr marL="0" indent="0"/>
            <a:endParaRPr lang="cs-CZ" altLang="cs-CZ" dirty="0" smtClean="0"/>
          </a:p>
          <a:p>
            <a:pPr marL="0" indent="0"/>
            <a:endParaRPr lang="cs-CZ" altLang="cs-CZ" dirty="0" smtClean="0"/>
          </a:p>
          <a:p>
            <a:pPr marL="0" indent="0"/>
            <a:endParaRPr lang="cs-CZ" altLang="cs-CZ" dirty="0" smtClean="0"/>
          </a:p>
          <a:p>
            <a:pPr marL="0" indent="0"/>
            <a:endParaRPr lang="cs-CZ" altLang="cs-CZ" sz="2000" i="1" dirty="0" smtClean="0">
              <a:latin typeface="Symbol" pitchFamily="18" charset="2"/>
            </a:endParaRPr>
          </a:p>
          <a:p>
            <a:pPr marL="0" indent="0"/>
            <a:r>
              <a:rPr lang="cs-CZ" altLang="cs-CZ" sz="2000" i="1" dirty="0" smtClean="0">
                <a:latin typeface="Symbol" pitchFamily="18" charset="2"/>
              </a:rPr>
              <a:t>s</a:t>
            </a:r>
            <a:r>
              <a:rPr lang="cs-CZ" altLang="cs-CZ" sz="2000" baseline="-25000" dirty="0" smtClean="0"/>
              <a:t>1</a:t>
            </a:r>
            <a:r>
              <a:rPr lang="cs-CZ" altLang="cs-CZ" sz="2000" dirty="0" smtClean="0"/>
              <a:t>  </a:t>
            </a:r>
            <a:r>
              <a:rPr lang="cs-CZ" altLang="cs-CZ" sz="1800" dirty="0" smtClean="0"/>
              <a:t>mez úměrnosti (pružnosti)</a:t>
            </a:r>
          </a:p>
          <a:p>
            <a:pPr marL="0" indent="0"/>
            <a:r>
              <a:rPr lang="cs-CZ" altLang="cs-CZ" sz="1800" i="1" dirty="0" smtClean="0">
                <a:latin typeface="Symbol" pitchFamily="18" charset="2"/>
              </a:rPr>
              <a:t>s</a:t>
            </a:r>
            <a:r>
              <a:rPr lang="cs-CZ" altLang="cs-CZ" sz="1800" baseline="-25000" dirty="0" smtClean="0"/>
              <a:t>2</a:t>
            </a:r>
            <a:r>
              <a:rPr lang="cs-CZ" altLang="cs-CZ" sz="1800" dirty="0" smtClean="0"/>
              <a:t>   mez kluzu (průtažnosti)</a:t>
            </a:r>
          </a:p>
          <a:p>
            <a:pPr marL="0" indent="0"/>
            <a:r>
              <a:rPr lang="cs-CZ" altLang="cs-CZ" sz="1800" i="1" dirty="0" smtClean="0">
                <a:latin typeface="Symbol" pitchFamily="18" charset="2"/>
              </a:rPr>
              <a:t>s</a:t>
            </a:r>
            <a:r>
              <a:rPr lang="cs-CZ" altLang="cs-CZ" sz="1800" baseline="-25000" dirty="0" smtClean="0"/>
              <a:t>3</a:t>
            </a:r>
            <a:r>
              <a:rPr lang="cs-CZ" altLang="cs-CZ" sz="1800" dirty="0" smtClean="0"/>
              <a:t>  mez pevnosti</a:t>
            </a:r>
            <a:endParaRPr lang="en-US" altLang="cs-CZ" sz="1800" dirty="0" smtClean="0"/>
          </a:p>
          <a:p>
            <a:pPr marL="0" indent="0"/>
            <a:endParaRPr lang="cs-CZ" altLang="cs-CZ" dirty="0" smtClean="0"/>
          </a:p>
          <a:p>
            <a:pPr marL="0" indent="0"/>
            <a:endParaRPr lang="cs-CZ" altLang="cs-CZ" dirty="0" smtClean="0"/>
          </a:p>
          <a:p>
            <a:pPr marL="0" indent="0"/>
            <a:endParaRPr lang="cs-CZ" altLang="cs-CZ" dirty="0" smtClean="0"/>
          </a:p>
          <a:p>
            <a:pPr marL="0" indent="0"/>
            <a:endParaRPr lang="cs-CZ" altLang="cs-CZ" dirty="0" smtClean="0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7401" y="1155394"/>
            <a:ext cx="4644634" cy="5400675"/>
          </a:xfrm>
        </p:spPr>
        <p:txBody>
          <a:bodyPr/>
          <a:lstStyle/>
          <a:p>
            <a:pPr marL="0" indent="0"/>
            <a:r>
              <a:rPr lang="cs-CZ" altLang="cs-CZ" sz="2000" dirty="0" smtClean="0"/>
              <a:t>Deformace tahem a tlakem</a:t>
            </a:r>
          </a:p>
          <a:p>
            <a:pPr marL="0" indent="0"/>
            <a:endParaRPr lang="cs-CZ" altLang="cs-CZ" sz="1000" dirty="0" smtClean="0"/>
          </a:p>
          <a:p>
            <a:pPr marL="0" indent="0"/>
            <a:endParaRPr lang="cs-CZ" altLang="cs-CZ" dirty="0" smtClean="0"/>
          </a:p>
          <a:p>
            <a:pPr marL="0" indent="0"/>
            <a:endParaRPr lang="cs-CZ" altLang="cs-CZ" dirty="0" smtClean="0"/>
          </a:p>
          <a:p>
            <a:pPr marL="0" indent="0"/>
            <a:endParaRPr lang="cs-CZ" altLang="cs-CZ" dirty="0" smtClean="0"/>
          </a:p>
          <a:p>
            <a:pPr marL="0" indent="0"/>
            <a:endParaRPr lang="cs-CZ" altLang="cs-CZ" dirty="0" smtClean="0"/>
          </a:p>
          <a:p>
            <a:pPr marL="0" indent="0"/>
            <a:endParaRPr lang="cs-CZ" altLang="cs-CZ" dirty="0" smtClean="0"/>
          </a:p>
          <a:p>
            <a:pPr marL="0" indent="0"/>
            <a:endParaRPr lang="cs-CZ" altLang="cs-CZ" sz="800" dirty="0" smtClean="0"/>
          </a:p>
          <a:p>
            <a:pPr marL="0" indent="0"/>
            <a:endParaRPr lang="cs-CZ" altLang="cs-CZ" dirty="0" smtClean="0"/>
          </a:p>
          <a:p>
            <a:pPr marL="0" indent="0"/>
            <a:endParaRPr lang="cs-CZ" altLang="cs-CZ" sz="1000" dirty="0" smtClean="0"/>
          </a:p>
          <a:p>
            <a:pPr marL="0" indent="0"/>
            <a:r>
              <a:rPr lang="cs-CZ" altLang="cs-CZ" dirty="0" smtClean="0"/>
              <a:t>	</a:t>
            </a:r>
            <a:r>
              <a:rPr lang="cs-CZ" altLang="cs-CZ" sz="1800" dirty="0" smtClean="0"/>
              <a:t>	   	</a:t>
            </a:r>
          </a:p>
          <a:p>
            <a:pPr marL="0" indent="0"/>
            <a:endParaRPr lang="cs-CZ" altLang="cs-CZ" sz="1800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/>
            <a:endParaRPr lang="cs-CZ" altLang="cs-CZ" sz="18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/>
            <a:endParaRPr lang="cs-CZ" altLang="cs-CZ" sz="1800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/>
            <a:endParaRPr lang="cs-CZ" altLang="cs-CZ" sz="18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/>
            <a:endParaRPr lang="cs-CZ" altLang="cs-CZ" sz="2000" dirty="0" smtClean="0"/>
          </a:p>
          <a:p>
            <a:pPr marL="0" indent="0"/>
            <a:endParaRPr lang="cs-CZ" altLang="cs-CZ" dirty="0" smtClean="0"/>
          </a:p>
          <a:p>
            <a:pPr marL="0" indent="0"/>
            <a:endParaRPr lang="cs-CZ" altLang="cs-CZ" dirty="0" smtClean="0"/>
          </a:p>
          <a:p>
            <a:pPr marL="0" indent="0"/>
            <a:endParaRPr lang="cs-CZ" altLang="cs-CZ" dirty="0" smtClean="0"/>
          </a:p>
          <a:p>
            <a:pPr marL="0" indent="0"/>
            <a:endParaRPr lang="cs-CZ" altLang="cs-CZ" dirty="0" smtClean="0"/>
          </a:p>
          <a:p>
            <a:pPr marL="0" indent="0"/>
            <a:endParaRPr lang="cs-CZ" altLang="cs-CZ" dirty="0" smtClean="0"/>
          </a:p>
          <a:p>
            <a:pPr marL="1371600" lvl="3" indent="0"/>
            <a:endParaRPr lang="cs-CZ" altLang="cs-CZ" dirty="0" smtClean="0"/>
          </a:p>
        </p:txBody>
      </p:sp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4.2 Deformace pevného kontinua</a:t>
            </a:r>
            <a:br>
              <a:rPr lang="cs-CZ" altLang="cs-CZ" dirty="0" smtClean="0"/>
            </a:br>
            <a:r>
              <a:rPr lang="cs-CZ" altLang="cs-CZ" sz="1800" dirty="0" smtClean="0"/>
              <a:t>vnější síly (na </a:t>
            </a:r>
            <a:r>
              <a:rPr lang="cs-CZ" altLang="cs-CZ" sz="1800" dirty="0" err="1" smtClean="0"/>
              <a:t>jedn</a:t>
            </a:r>
            <a:r>
              <a:rPr lang="cs-CZ" altLang="cs-CZ" sz="1800" dirty="0" smtClean="0"/>
              <a:t>. plochy) vyvolávají v tělese napětí, které je s nimi v rovnováze → </a:t>
            </a:r>
            <a:r>
              <a:rPr lang="cs-CZ" altLang="cs-CZ" sz="1800" i="1" dirty="0" smtClean="0"/>
              <a:t>deformace</a:t>
            </a:r>
            <a:endParaRPr lang="en-US" altLang="cs-CZ" sz="1800" i="1" dirty="0" smtClean="0"/>
          </a:p>
        </p:txBody>
      </p:sp>
      <p:graphicFrame>
        <p:nvGraphicFramePr>
          <p:cNvPr id="164869" name="Object 5"/>
          <p:cNvGraphicFramePr>
            <a:graphicFrameLocks noChangeAspect="1"/>
          </p:cNvGraphicFramePr>
          <p:nvPr>
            <p:extLst/>
          </p:nvPr>
        </p:nvGraphicFramePr>
        <p:xfrm>
          <a:off x="150996" y="1454146"/>
          <a:ext cx="2232174" cy="335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CorelDRAW" r:id="rId3" imgW="2651439" imgH="3989873" progId="CorelDRAW.Graphic.13">
                  <p:embed/>
                </p:oleObj>
              </mc:Choice>
              <mc:Fallback>
                <p:oleObj name="CorelDRAW" r:id="rId3" imgW="2651439" imgH="3989873" progId="CorelDRAW.Graphic.13">
                  <p:embed/>
                  <p:pic>
                    <p:nvPicPr>
                      <p:cNvPr id="1648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96" y="1454146"/>
                        <a:ext cx="2232174" cy="3358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0" name="Object 6"/>
          <p:cNvGraphicFramePr>
            <a:graphicFrameLocks noChangeAspect="1"/>
          </p:cNvGraphicFramePr>
          <p:nvPr>
            <p:extLst/>
          </p:nvPr>
        </p:nvGraphicFramePr>
        <p:xfrm>
          <a:off x="150996" y="1454146"/>
          <a:ext cx="2232174" cy="335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CorelDRAW" r:id="rId5" imgW="2651439" imgH="3989873" progId="CorelDRAW.Graphic.13">
                  <p:embed/>
                </p:oleObj>
              </mc:Choice>
              <mc:Fallback>
                <p:oleObj name="CorelDRAW" r:id="rId5" imgW="2651439" imgH="3989873" progId="CorelDRAW.Graphic.13">
                  <p:embed/>
                  <p:pic>
                    <p:nvPicPr>
                      <p:cNvPr id="1648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96" y="1454146"/>
                        <a:ext cx="2232174" cy="3358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1" name="Object 7"/>
          <p:cNvGraphicFramePr>
            <a:graphicFrameLocks noChangeAspect="1"/>
          </p:cNvGraphicFramePr>
          <p:nvPr>
            <p:extLst/>
          </p:nvPr>
        </p:nvGraphicFramePr>
        <p:xfrm>
          <a:off x="150996" y="1454146"/>
          <a:ext cx="2232174" cy="335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CorelDRAW" r:id="rId7" imgW="2651439" imgH="3989873" progId="CorelDRAW.Graphic.13">
                  <p:embed/>
                </p:oleObj>
              </mc:Choice>
              <mc:Fallback>
                <p:oleObj name="CorelDRAW" r:id="rId7" imgW="2651439" imgH="3989873" progId="CorelDRAW.Graphic.13">
                  <p:embed/>
                  <p:pic>
                    <p:nvPicPr>
                      <p:cNvPr id="1648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96" y="1454146"/>
                        <a:ext cx="2232174" cy="3358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2" name="Object 8"/>
          <p:cNvGraphicFramePr>
            <a:graphicFrameLocks noChangeAspect="1"/>
          </p:cNvGraphicFramePr>
          <p:nvPr>
            <p:extLst/>
          </p:nvPr>
        </p:nvGraphicFramePr>
        <p:xfrm>
          <a:off x="150996" y="1454146"/>
          <a:ext cx="2232174" cy="335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4" name="CorelDRAW" r:id="rId9" imgW="2651439" imgH="3989873" progId="CorelDRAW.Graphic.13">
                  <p:embed/>
                </p:oleObj>
              </mc:Choice>
              <mc:Fallback>
                <p:oleObj name="CorelDRAW" r:id="rId9" imgW="2651439" imgH="3989873" progId="CorelDRAW.Graphic.13">
                  <p:embed/>
                  <p:pic>
                    <p:nvPicPr>
                      <p:cNvPr id="1648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96" y="1454146"/>
                        <a:ext cx="2232174" cy="3358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3" name="Object 9"/>
          <p:cNvGraphicFramePr>
            <a:graphicFrameLocks noChangeAspect="1"/>
          </p:cNvGraphicFramePr>
          <p:nvPr>
            <p:extLst/>
          </p:nvPr>
        </p:nvGraphicFramePr>
        <p:xfrm>
          <a:off x="150996" y="1454146"/>
          <a:ext cx="2232174" cy="335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name="CorelDRAW" r:id="rId11" imgW="2651439" imgH="3989873" progId="CorelDRAW.Graphic.13">
                  <p:embed/>
                </p:oleObj>
              </mc:Choice>
              <mc:Fallback>
                <p:oleObj name="CorelDRAW" r:id="rId11" imgW="2651439" imgH="3989873" progId="CorelDRAW.Graphic.13">
                  <p:embed/>
                  <p:pic>
                    <p:nvPicPr>
                      <p:cNvPr id="1648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96" y="1454146"/>
                        <a:ext cx="2232174" cy="3358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1" u="none" strike="noStrike" kern="1200" cap="none" spc="0" normalizeH="0" baseline="-2500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aphicFrame>
        <p:nvGraphicFramePr>
          <p:cNvPr id="164876" name="Object 12"/>
          <p:cNvGraphicFramePr>
            <a:graphicFrameLocks noChangeAspect="1"/>
          </p:cNvGraphicFramePr>
          <p:nvPr>
            <p:extLst/>
          </p:nvPr>
        </p:nvGraphicFramePr>
        <p:xfrm>
          <a:off x="5638172" y="1454146"/>
          <a:ext cx="3363504" cy="3321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CorelDRAW" r:id="rId13" imgW="4428744" imgH="4376928" progId="CorelDRAW.Graphic.13">
                  <p:embed/>
                </p:oleObj>
              </mc:Choice>
              <mc:Fallback>
                <p:oleObj name="CorelDRAW" r:id="rId13" imgW="4428744" imgH="4376928" progId="CorelDRAW.Graphic.13">
                  <p:embed/>
                  <p:pic>
                    <p:nvPicPr>
                      <p:cNvPr id="1648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172" y="1454146"/>
                        <a:ext cx="3363504" cy="3321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7" name="Object 13"/>
          <p:cNvGraphicFramePr>
            <a:graphicFrameLocks noChangeAspect="1"/>
          </p:cNvGraphicFramePr>
          <p:nvPr>
            <p:extLst/>
          </p:nvPr>
        </p:nvGraphicFramePr>
        <p:xfrm>
          <a:off x="5638172" y="1454146"/>
          <a:ext cx="3363504" cy="3321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" name="CorelDRAW" r:id="rId15" imgW="4537682" imgH="4479823" progId="CorelDRAW.Graphic.13">
                  <p:embed/>
                </p:oleObj>
              </mc:Choice>
              <mc:Fallback>
                <p:oleObj name="CorelDRAW" r:id="rId15" imgW="4537682" imgH="4479823" progId="CorelDRAW.Graphic.13">
                  <p:embed/>
                  <p:pic>
                    <p:nvPicPr>
                      <p:cNvPr id="16487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172" y="1454146"/>
                        <a:ext cx="3363504" cy="3321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8" name="Object 14"/>
          <p:cNvGraphicFramePr>
            <a:graphicFrameLocks noChangeAspect="1"/>
          </p:cNvGraphicFramePr>
          <p:nvPr>
            <p:extLst/>
          </p:nvPr>
        </p:nvGraphicFramePr>
        <p:xfrm>
          <a:off x="5638172" y="1454146"/>
          <a:ext cx="3363504" cy="3321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CorelDRAW" r:id="rId17" imgW="4537682" imgH="4479823" progId="CorelDRAW.Graphic.13">
                  <p:embed/>
                </p:oleObj>
              </mc:Choice>
              <mc:Fallback>
                <p:oleObj name="CorelDRAW" r:id="rId17" imgW="4537682" imgH="4479823" progId="CorelDRAW.Graphic.13">
                  <p:embed/>
                  <p:pic>
                    <p:nvPicPr>
                      <p:cNvPr id="16487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172" y="1454146"/>
                        <a:ext cx="3363504" cy="3321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9" name="Object 15"/>
          <p:cNvGraphicFramePr>
            <a:graphicFrameLocks noChangeAspect="1"/>
          </p:cNvGraphicFramePr>
          <p:nvPr>
            <p:extLst/>
          </p:nvPr>
        </p:nvGraphicFramePr>
        <p:xfrm>
          <a:off x="5638172" y="1454146"/>
          <a:ext cx="3363504" cy="3321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CorelDRAW" r:id="rId19" imgW="4537682" imgH="4479823" progId="CorelDRAW.Graphic.13">
                  <p:embed/>
                </p:oleObj>
              </mc:Choice>
              <mc:Fallback>
                <p:oleObj name="CorelDRAW" r:id="rId19" imgW="4537682" imgH="4479823" progId="CorelDRAW.Graphic.13">
                  <p:embed/>
                  <p:pic>
                    <p:nvPicPr>
                      <p:cNvPr id="16487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172" y="1454146"/>
                        <a:ext cx="3363504" cy="3321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80" name="Object 16"/>
          <p:cNvGraphicFramePr>
            <a:graphicFrameLocks noChangeAspect="1"/>
          </p:cNvGraphicFramePr>
          <p:nvPr>
            <p:extLst/>
          </p:nvPr>
        </p:nvGraphicFramePr>
        <p:xfrm>
          <a:off x="5638172" y="1454146"/>
          <a:ext cx="3363504" cy="3321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CorelDRAW" r:id="rId21" imgW="4537682" imgH="4479823" progId="CorelDRAW.Graphic.13">
                  <p:embed/>
                </p:oleObj>
              </mc:Choice>
              <mc:Fallback>
                <p:oleObj name="CorelDRAW" r:id="rId21" imgW="4537682" imgH="4479823" progId="CorelDRAW.Graphic.13">
                  <p:embed/>
                  <p:pic>
                    <p:nvPicPr>
                      <p:cNvPr id="16488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172" y="1454146"/>
                        <a:ext cx="3363504" cy="3321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81" name="Object 17"/>
          <p:cNvGraphicFramePr>
            <a:graphicFrameLocks noChangeAspect="1"/>
          </p:cNvGraphicFramePr>
          <p:nvPr>
            <p:extLst/>
          </p:nvPr>
        </p:nvGraphicFramePr>
        <p:xfrm>
          <a:off x="5638172" y="1454146"/>
          <a:ext cx="3363504" cy="3321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" name="CorelDRAW" r:id="rId23" imgW="4537682" imgH="4479823" progId="CorelDRAW.Graphic.13">
                  <p:embed/>
                </p:oleObj>
              </mc:Choice>
              <mc:Fallback>
                <p:oleObj name="CorelDRAW" r:id="rId23" imgW="4537682" imgH="4479823" progId="CorelDRAW.Graphic.13">
                  <p:embed/>
                  <p:pic>
                    <p:nvPicPr>
                      <p:cNvPr id="16488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172" y="1454146"/>
                        <a:ext cx="3363504" cy="3321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2356675" y="3418039"/>
                <a:ext cx="890757" cy="56297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𝜀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cs-CZ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675" y="3418039"/>
                <a:ext cx="890757" cy="56297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45740A-AF1D-4FFA-8985-FECC4A0CF25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112158" y="1556317"/>
            <a:ext cx="1599877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Cambria Math"/>
                <a:cs typeface="+mn-cs"/>
              </a:rPr>
              <a:t>tabule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Fyzika I-2024, SUPL přednáška 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8112499" y="17642"/>
                <a:ext cx="1031501" cy="55989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rgbClr val="0099FF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cs-CZ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cs-CZ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cs-CZ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0" lang="cs-CZ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cs-CZ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0" lang="cs-CZ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kumimoji="0" lang="cs-CZ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𝑑𝑆</m:t>
                          </m:r>
                        </m:den>
                      </m:f>
                    </m:oMath>
                  </m:oMathPara>
                </a14:m>
                <a:endParaRPr kumimoji="0" lang="cs-CZ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499" y="17642"/>
                <a:ext cx="1031501" cy="55989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28575">
                <a:solidFill>
                  <a:srgbClr val="0099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2321445" y="1922253"/>
                <a:ext cx="809259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∆ℓ~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𝐹</m:t>
                      </m:r>
                    </m:oMath>
                  </m:oMathPara>
                </a14:m>
                <a:endParaRPr kumimoji="0" lang="cs-CZ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445" y="1922253"/>
                <a:ext cx="809259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2308286" y="2302310"/>
                <a:ext cx="886718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1800" b="0" baseline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∆ℓ~</m:t>
                      </m:r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ℓ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cs-CZ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286" y="2302310"/>
                <a:ext cx="886718" cy="369332"/>
              </a:xfrm>
              <a:prstGeom prst="rect">
                <a:avLst/>
              </a:prstGeom>
              <a:blipFill>
                <a:blip r:embed="rId28"/>
                <a:stretch>
                  <a:fillRect b="-166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2308286" y="2617638"/>
                <a:ext cx="990912" cy="6488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1800" b="0" baseline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∆ℓ~</m:t>
                      </m:r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𝑆</m:t>
                              </m:r>
                            </m:den>
                          </m:f>
                        </m:e>
                        <m:sub/>
                      </m:sSub>
                    </m:oMath>
                  </m:oMathPara>
                </a14:m>
                <a:endParaRPr kumimoji="0" lang="cs-CZ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286" y="2617638"/>
                <a:ext cx="990912" cy="64889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3319134" y="2244318"/>
                <a:ext cx="1278812" cy="64703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1800" b="0" baseline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∆ℓ~</m:t>
                      </m:r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cs-CZ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num>
                            <m:den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𝑆</m:t>
                              </m:r>
                            </m:den>
                          </m:f>
                          <m:sSub>
                            <m:sSubPr>
                              <m:ctrlP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e>
                        <m:sub/>
                      </m:sSub>
                    </m:oMath>
                  </m:oMathPara>
                </a14:m>
                <a:endParaRPr kumimoji="0" lang="cs-CZ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134" y="2244318"/>
                <a:ext cx="1278812" cy="64703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ál 4"/>
          <p:cNvSpPr/>
          <p:nvPr/>
        </p:nvSpPr>
        <p:spPr bwMode="auto">
          <a:xfrm>
            <a:off x="3838971" y="2220745"/>
            <a:ext cx="285619" cy="651064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1" u="none" strike="noStrike" kern="1200" cap="none" spc="0" normalizeH="0" baseline="-2500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4252881" y="2199113"/>
                <a:ext cx="636649" cy="659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/</m:t>
                      </m:r>
                      <m:f>
                        <m:f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cs-CZ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881" y="2199113"/>
                <a:ext cx="636649" cy="65979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14313" y="5087441"/>
                <a:ext cx="2695161" cy="53059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𝜀</m:t>
                    </m:r>
                    <m:r>
                      <a:rPr kumimoji="0" lang="cs-CZ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cs-CZ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cs-CZ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∆ℓ</m:t>
                        </m:r>
                      </m:num>
                      <m:den>
                        <m:sSub>
                          <m:sSubPr>
                            <m:ctrlPr>
                              <a:rPr kumimoji="0" lang="cs-CZ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cs-CZ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ℓ</m:t>
                            </m:r>
                          </m:e>
                          <m:sub>
                            <m:r>
                              <a:rPr kumimoji="0" lang="cs-CZ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cs-CZ" altLang="cs-CZ" sz="18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… </a:t>
                </a:r>
                <a:r>
                  <a:rPr kumimoji="0" lang="cs-CZ" altLang="cs-CZ" sz="1800" b="0" i="1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rel</a:t>
                </a:r>
                <a:r>
                  <a:rPr kumimoji="0" lang="cs-CZ" altLang="cs-CZ" sz="18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. prodloužení</a:t>
                </a:r>
                <a:endParaRPr kumimoji="0" lang="en-GB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/>
                  <a:ea typeface="Cambria Math"/>
                  <a:cs typeface="+mn-cs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13" y="5087441"/>
                <a:ext cx="2695161" cy="530594"/>
              </a:xfrm>
              <a:prstGeom prst="rect">
                <a:avLst/>
              </a:prstGeom>
              <a:blipFill>
                <a:blip r:embed="rId32"/>
                <a:stretch>
                  <a:fillRect r="-181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ovéPole 29"/>
          <p:cNvSpPr txBox="1"/>
          <p:nvPr/>
        </p:nvSpPr>
        <p:spPr>
          <a:xfrm>
            <a:off x="173507" y="4789962"/>
            <a:ext cx="1357305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S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Cambria Math"/>
                <a:cs typeface="+mn-cs"/>
              </a:rPr>
              <a:t>… průřez</a:t>
            </a: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3324659" y="3372406"/>
            <a:ext cx="1917325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…</a:t>
            </a:r>
            <a:r>
              <a:rPr kumimoji="0" lang="cs-CZ" altLang="cs-CZ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Hookův</a:t>
            </a: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zákon</a:t>
            </a: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3358182" y="3664704"/>
                <a:ext cx="2437954" cy="64633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relativní </a:t>
                </a:r>
                <a:r>
                  <a:rPr kumimoji="0" lang="cs-CZ" altLang="cs-CZ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prodloužení 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𝜀</m:t>
                    </m:r>
                  </m:oMath>
                </a14:m>
                <a:r>
                  <a:rPr kumimoji="0" lang="cs-CZ" altLang="cs-CZ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</a:t>
                </a:r>
                <a:r>
                  <a:rPr kumimoji="0" lang="cs-CZ" altLang="cs-CZ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/>
                </a:r>
                <a:br>
                  <a:rPr kumimoji="0" lang="cs-CZ" altLang="cs-CZ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</a:br>
                <a:r>
                  <a:rPr kumimoji="0" lang="cs-CZ" altLang="cs-CZ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je úměrné napětí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cs-CZ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𝜎</m:t>
                        </m:r>
                      </m:e>
                      <m:sub>
                        <m:r>
                          <a:rPr kumimoji="0" lang="cs-CZ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endPara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182" y="3664704"/>
                <a:ext cx="2437954" cy="646331"/>
              </a:xfrm>
              <a:prstGeom prst="rect">
                <a:avLst/>
              </a:prstGeom>
              <a:blipFill>
                <a:blip r:embed="rId33"/>
                <a:stretch>
                  <a:fillRect l="-2250" t="-4717" b="-1415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ovéPole 35"/>
          <p:cNvSpPr txBox="1"/>
          <p:nvPr/>
        </p:nvSpPr>
        <p:spPr>
          <a:xfrm>
            <a:off x="2256998" y="4402222"/>
            <a:ext cx="3403083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E</a:t>
            </a: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…</a:t>
            </a:r>
            <a:r>
              <a:rPr kumimoji="0" lang="cs-CZ" altLang="cs-CZ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Youngův</a:t>
            </a: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modul pružnosti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/>
            </a:r>
            <a:b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v </a:t>
            </a: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tahu </a:t>
            </a:r>
            <a:r>
              <a:rPr kumimoji="0" lang="en-US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</a:t>
            </a:r>
            <a:r>
              <a:rPr kumimoji="0" lang="cs-CZ" alt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 m</a:t>
            </a:r>
            <a:r>
              <a:rPr kumimoji="0" lang="cs-CZ" altLang="cs-CZ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-2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]</a:t>
            </a:r>
            <a:endParaRPr kumimoji="0" lang="en-US" altLang="cs-CZ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Pravá složená závorka 7"/>
          <p:cNvSpPr/>
          <p:nvPr/>
        </p:nvSpPr>
        <p:spPr bwMode="auto">
          <a:xfrm>
            <a:off x="3098819" y="1978854"/>
            <a:ext cx="311309" cy="1260721"/>
          </a:xfrm>
          <a:prstGeom prst="rightBrac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1" u="none" strike="noStrike" kern="1200" cap="none" spc="0" normalizeH="0" baseline="-25000" noProof="0" smtClean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3283316" y="2701820"/>
                <a:ext cx="494045" cy="66473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1800" b="0" baseline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∆ℓ</m:t>
                          </m:r>
                        </m:num>
                        <m:den>
                          <m:sSub>
                            <m:sSubPr>
                              <m:ctrlP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ℓ</m:t>
                              </m:r>
                            </m:e>
                            <m:sub>
                              <m:r>
                                <a:rPr kumimoji="0" lang="cs-CZ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cs-CZ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316" y="2701820"/>
                <a:ext cx="494045" cy="664734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3602319" y="2831125"/>
                <a:ext cx="692690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1800" b="0" baseline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~ </m:t>
                      </m:r>
                      <m:sSub>
                        <m:sSubPr>
                          <m:ctrlP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cs-CZ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cs-CZ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319" y="2831125"/>
                <a:ext cx="692690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205090" y="5833778"/>
            <a:ext cx="52610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Cambria Math"/>
                <a:cs typeface="+mn-cs"/>
              </a:rPr>
              <a:t>5/2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/>
              <a:ea typeface="Cambria Math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952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/>
      <p:bldP spid="21" grpId="0" animBg="1"/>
      <p:bldP spid="22" grpId="0"/>
      <p:bldP spid="23" grpId="0"/>
      <p:bldP spid="24" grpId="0"/>
      <p:bldP spid="25" grpId="0"/>
      <p:bldP spid="5" grpId="0" animBg="1"/>
      <p:bldP spid="27" grpId="0"/>
      <p:bldP spid="6" grpId="0"/>
      <p:bldP spid="30" grpId="0"/>
      <p:bldP spid="31" grpId="0"/>
      <p:bldP spid="35" grpId="0"/>
      <p:bldP spid="36" grpId="0"/>
      <p:bldP spid="8" grpId="0" animBg="1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332656"/>
            <a:ext cx="8713787" cy="5400675"/>
          </a:xfrm>
        </p:spPr>
        <p:txBody>
          <a:bodyPr/>
          <a:lstStyle/>
          <a:p>
            <a:r>
              <a:rPr lang="cs-CZ" i="1" dirty="0" smtClean="0"/>
              <a:t>Náplň </a:t>
            </a:r>
            <a:r>
              <a:rPr lang="cs-CZ" i="1" dirty="0"/>
              <a:t>testu:</a:t>
            </a:r>
            <a:endParaRPr lang="en-GB" dirty="0"/>
          </a:p>
          <a:p>
            <a:r>
              <a:rPr lang="cs-CZ" dirty="0"/>
              <a:t>Test obsahuje 5 příkladů (každý se třemi dílčími úlohami). </a:t>
            </a:r>
            <a:endParaRPr lang="cs-CZ" dirty="0" smtClean="0"/>
          </a:p>
          <a:p>
            <a:r>
              <a:rPr lang="cs-CZ" dirty="0" smtClean="0"/>
              <a:t>Numerické </a:t>
            </a:r>
            <a:r>
              <a:rPr lang="cs-CZ" dirty="0"/>
              <a:t>řešení musí obsahovat </a:t>
            </a:r>
            <a:r>
              <a:rPr lang="cs-CZ" u="sng" dirty="0"/>
              <a:t>jednotku</a:t>
            </a:r>
            <a:r>
              <a:rPr lang="cs-CZ" dirty="0"/>
              <a:t> veličiny. </a:t>
            </a:r>
            <a:endParaRPr lang="cs-CZ" dirty="0" smtClean="0"/>
          </a:p>
          <a:p>
            <a:r>
              <a:rPr lang="cs-CZ" dirty="0" smtClean="0"/>
              <a:t>Náplň </a:t>
            </a:r>
            <a:r>
              <a:rPr lang="cs-CZ" dirty="0"/>
              <a:t>příkladů vychází z doporučených příkladů, které byly probírány na seminářích. Seznam doporučených příkladů je zveřejněný na e-</a:t>
            </a:r>
            <a:r>
              <a:rPr lang="cs-CZ" dirty="0" err="1"/>
              <a:t>learningu</a:t>
            </a:r>
            <a:r>
              <a:rPr lang="cs-CZ" dirty="0"/>
              <a:t>. </a:t>
            </a:r>
            <a:endParaRPr lang="en-GB" dirty="0"/>
          </a:p>
          <a:p>
            <a:r>
              <a:rPr lang="cs-CZ" dirty="0"/>
              <a:t> </a:t>
            </a:r>
            <a:endParaRPr lang="en-GB" dirty="0"/>
          </a:p>
          <a:p>
            <a:r>
              <a:rPr lang="cs-CZ" dirty="0"/>
              <a:t>Tématika </a:t>
            </a:r>
            <a:r>
              <a:rPr lang="cs-CZ" dirty="0" smtClean="0"/>
              <a:t>příkladů </a:t>
            </a:r>
            <a:r>
              <a:rPr lang="cs-CZ" dirty="0"/>
              <a:t>s uvedením kapitol z tištěných skript Fyzika I:</a:t>
            </a:r>
            <a:endParaRPr lang="en-GB" dirty="0"/>
          </a:p>
          <a:p>
            <a:r>
              <a:rPr lang="cs-CZ" dirty="0"/>
              <a:t> </a:t>
            </a:r>
            <a:endParaRPr lang="en-GB" dirty="0"/>
          </a:p>
          <a:p>
            <a:pPr marL="457200" lvl="0" indent="-457200">
              <a:buFont typeface="+mj-lt"/>
              <a:buAutoNum type="arabicPeriod"/>
            </a:pPr>
            <a:r>
              <a:rPr lang="cs-CZ" b="1" dirty="0"/>
              <a:t>Kinematika hmotného bodu </a:t>
            </a:r>
            <a:endParaRPr lang="cs-CZ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cs-CZ" b="1" dirty="0" smtClean="0"/>
              <a:t>Dynamika </a:t>
            </a:r>
            <a:r>
              <a:rPr lang="cs-CZ" b="1" dirty="0"/>
              <a:t>hmotného bodu a mechanika soustavy hmotných </a:t>
            </a:r>
            <a:r>
              <a:rPr lang="cs-CZ" b="1" dirty="0" smtClean="0"/>
              <a:t>bodů</a:t>
            </a:r>
            <a:endParaRPr lang="en-GB" dirty="0"/>
          </a:p>
          <a:p>
            <a:pPr marL="457200" lvl="0" indent="-457200">
              <a:buFont typeface="+mj-lt"/>
              <a:buAutoNum type="arabicPeriod"/>
            </a:pPr>
            <a:r>
              <a:rPr lang="cs-CZ" b="1" dirty="0"/>
              <a:t>Mechanika tuhého </a:t>
            </a:r>
            <a:r>
              <a:rPr lang="cs-CZ" b="1" dirty="0" smtClean="0"/>
              <a:t>tělesa</a:t>
            </a:r>
            <a:endParaRPr lang="en-GB" dirty="0"/>
          </a:p>
          <a:p>
            <a:pPr marL="457200" lvl="0" indent="-457200">
              <a:buFont typeface="+mj-lt"/>
              <a:buAutoNum type="arabicPeriod"/>
            </a:pPr>
            <a:r>
              <a:rPr lang="cs-CZ" b="1" dirty="0"/>
              <a:t>Mechanika ideální kapaliny </a:t>
            </a:r>
            <a:r>
              <a:rPr lang="cs-CZ" dirty="0" smtClean="0"/>
              <a:t> </a:t>
            </a:r>
            <a:endParaRPr lang="en-GB" dirty="0"/>
          </a:p>
          <a:p>
            <a:pPr marL="457200" lvl="0" indent="-457200">
              <a:buFont typeface="+mj-lt"/>
              <a:buAutoNum type="arabicPeriod"/>
            </a:pPr>
            <a:r>
              <a:rPr lang="cs-CZ" b="1" dirty="0"/>
              <a:t>Netlumené harmonické </a:t>
            </a:r>
            <a:r>
              <a:rPr lang="cs-CZ" b="1" dirty="0" smtClean="0"/>
              <a:t>kmity</a:t>
            </a:r>
            <a:endParaRPr lang="en-GB" dirty="0"/>
          </a:p>
          <a:p>
            <a:r>
              <a:rPr lang="cs-CZ" dirty="0"/>
              <a:t> </a:t>
            </a:r>
            <a:endParaRPr lang="en-GB" dirty="0"/>
          </a:p>
          <a:p>
            <a:pPr marL="0" indent="0" eaLnBrk="1" hangingPunct="1">
              <a:defRPr/>
            </a:pPr>
            <a:endParaRPr lang="cs-CZ" dirty="0" smtClean="0"/>
          </a:p>
          <a:p>
            <a:pPr marL="0" indent="0" eaLnBrk="1" hangingPunct="1">
              <a:defRPr/>
            </a:pPr>
            <a:endParaRPr lang="cs-CZ" dirty="0" smtClean="0">
              <a:solidFill>
                <a:srgbClr val="3333FF"/>
              </a:solidFill>
            </a:endParaRPr>
          </a:p>
          <a:p>
            <a:pPr marL="890588" indent="-890588" eaLnBrk="1" hangingPunct="1">
              <a:defRPr/>
            </a:pPr>
            <a:endParaRPr lang="cs-CZ" dirty="0">
              <a:solidFill>
                <a:srgbClr val="3333FF"/>
              </a:solidFill>
            </a:endParaRPr>
          </a:p>
          <a:p>
            <a:pPr marL="358775" indent="-358775" eaLnBrk="1" hangingPunct="1">
              <a:defRPr/>
            </a:pPr>
            <a:endParaRPr lang="cs-CZ" dirty="0">
              <a:solidFill>
                <a:srgbClr val="3333FF"/>
              </a:solidFill>
            </a:endParaRPr>
          </a:p>
          <a:p>
            <a:pPr eaLnBrk="1" hangingPunct="1">
              <a:defRPr/>
            </a:pPr>
            <a:endParaRPr lang="cs-CZ" dirty="0">
              <a:solidFill>
                <a:srgbClr val="3333CC"/>
              </a:solidFill>
            </a:endParaRPr>
          </a:p>
          <a:p>
            <a:pPr marL="381000" indent="-381000" eaLnBrk="1" hangingPunct="1"/>
            <a:endParaRPr lang="cs-CZ" altLang="cs-CZ" dirty="0" smtClean="0">
              <a:solidFill>
                <a:srgbClr val="3333F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8E234-F89E-43CC-A4BE-09324D6A09C0}" type="slidenum">
              <a:rPr lang="en-US" i="0" baseline="0" smtClean="0"/>
              <a:pPr>
                <a:defRPr/>
              </a:pPr>
              <a:t>21</a:t>
            </a:fld>
            <a:endParaRPr lang="en-US" i="0" baseline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i="0" baseline="0" smtClean="0"/>
              <a:t>Fyzika I-2024, SUPL přednáška 4</a:t>
            </a:r>
            <a:endParaRPr lang="en-US" i="0" baseline="0" dirty="0"/>
          </a:p>
        </p:txBody>
      </p:sp>
    </p:spTree>
    <p:extLst>
      <p:ext uri="{BB962C8B-B14F-4D97-AF65-F5344CB8AC3E}">
        <p14:creationId xmlns:p14="http://schemas.microsoft.com/office/powerpoint/2010/main" val="16803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6670" y="6661150"/>
            <a:ext cx="3463925" cy="196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000"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cs-CZ" sz="1200" smtClean="0">
                <a:solidFill>
                  <a:srgbClr val="3333FF"/>
                </a:solidFill>
              </a:rPr>
              <a:t>Fyzika I-2024, SUPL přednáška 4</a:t>
            </a:r>
            <a:endParaRPr lang="en-US" altLang="cs-CZ" sz="1200" dirty="0" smtClean="0">
              <a:solidFill>
                <a:srgbClr val="3333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94095" y="6587331"/>
            <a:ext cx="2133600" cy="268287"/>
          </a:xfrm>
        </p:spPr>
        <p:txBody>
          <a:bodyPr/>
          <a:lstStyle/>
          <a:p>
            <a:pPr>
              <a:defRPr/>
            </a:pPr>
            <a:fld id="{27D9AFF2-418A-4C17-9065-532FEC3D94B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/>
            <a:endParaRPr lang="cs-CZ" altLang="cs-CZ" dirty="0" smtClean="0">
              <a:solidFill>
                <a:srgbClr val="3333FF"/>
              </a:solidFill>
            </a:endParaRPr>
          </a:p>
          <a:p>
            <a:pPr marL="381000" indent="-381000" eaLnBrk="1" hangingPunct="1"/>
            <a:r>
              <a:rPr lang="cs-CZ" altLang="cs-CZ" dirty="0" smtClean="0">
                <a:solidFill>
                  <a:srgbClr val="3333FF"/>
                </a:solidFill>
              </a:rPr>
              <a:t>	</a:t>
            </a:r>
            <a:endParaRPr lang="en-US" altLang="cs-CZ" i="1" dirty="0" smtClean="0">
              <a:solidFill>
                <a:srgbClr val="3333FF"/>
              </a:solidFill>
            </a:endParaRPr>
          </a:p>
        </p:txBody>
      </p: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214313" y="188913"/>
            <a:ext cx="8713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000"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 altLang="cs-CZ" u="sng" dirty="0">
              <a:solidFill>
                <a:srgbClr val="33CC33"/>
              </a:solidFill>
            </a:endParaRPr>
          </a:p>
          <a:p>
            <a:pPr eaLnBrk="1" hangingPunct="1"/>
            <a:endParaRPr lang="cs-CZ" altLang="cs-CZ" u="sng" dirty="0">
              <a:solidFill>
                <a:srgbClr val="33CC33"/>
              </a:solidFill>
            </a:endParaRPr>
          </a:p>
          <a:p>
            <a:pPr eaLnBrk="1" hangingPunct="1"/>
            <a:r>
              <a:rPr lang="cs-CZ" altLang="cs-CZ" dirty="0">
                <a:solidFill>
                  <a:srgbClr val="33CC33"/>
                </a:solidFill>
              </a:rPr>
              <a:t>		</a:t>
            </a:r>
            <a:endParaRPr lang="cs-CZ" altLang="cs-CZ" dirty="0" smtClean="0">
              <a:solidFill>
                <a:srgbClr val="33CC33"/>
              </a:solidFill>
            </a:endParaRP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cs-CZ" altLang="cs-CZ" i="0" baseline="0" dirty="0">
                <a:solidFill>
                  <a:srgbClr val="33CC33"/>
                </a:solidFill>
                <a:latin typeface="Arial" charset="0"/>
              </a:rPr>
              <a:t>Organizační in formace</a:t>
            </a:r>
            <a:r>
              <a:rPr lang="cs-CZ" altLang="cs-CZ" i="0" baseline="0" dirty="0">
                <a:solidFill>
                  <a:srgbClr val="000000"/>
                </a:solidFill>
                <a:latin typeface="Arial" charset="0"/>
              </a:rPr>
              <a:t>		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cs-CZ" altLang="cs-CZ" i="0" baseline="0" dirty="0">
                <a:solidFill>
                  <a:srgbClr val="000000"/>
                </a:solidFill>
                <a:latin typeface="Arial" charset="0"/>
              </a:rPr>
              <a:t>	1. průběžný test </a:t>
            </a:r>
            <a:r>
              <a:rPr lang="cs-CZ" altLang="cs-CZ" b="1" i="0" baseline="0" dirty="0" smtClean="0">
                <a:solidFill>
                  <a:srgbClr val="FF0000"/>
                </a:solidFill>
                <a:latin typeface="Arial" charset="0"/>
              </a:rPr>
              <a:t>6. týden	22/3/2024</a:t>
            </a:r>
            <a:endParaRPr lang="cs-CZ" altLang="cs-CZ" b="1" i="0" baseline="0" dirty="0">
              <a:solidFill>
                <a:srgbClr val="FF0000"/>
              </a:solidFill>
              <a:latin typeface="Arial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cs-CZ" altLang="cs-CZ" i="0" baseline="0" dirty="0">
                <a:solidFill>
                  <a:srgbClr val="000000"/>
                </a:solidFill>
                <a:latin typeface="Arial" charset="0"/>
              </a:rPr>
              <a:t> 	2. průběžný test </a:t>
            </a:r>
            <a:r>
              <a:rPr lang="cs-CZ" altLang="cs-CZ" b="1" i="0" baseline="0" dirty="0" smtClean="0">
                <a:solidFill>
                  <a:srgbClr val="FF0000"/>
                </a:solidFill>
                <a:latin typeface="Arial" charset="0"/>
              </a:rPr>
              <a:t>12.</a:t>
            </a:r>
            <a:r>
              <a:rPr lang="cs-CZ" altLang="cs-CZ" i="0" baseline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altLang="cs-CZ" b="1" i="0" baseline="0" dirty="0" smtClean="0">
                <a:solidFill>
                  <a:srgbClr val="FF0000"/>
                </a:solidFill>
                <a:latin typeface="Arial" charset="0"/>
              </a:rPr>
              <a:t>týden	 3/5/2022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endParaRPr lang="cs-CZ" altLang="cs-CZ" b="1" i="0" baseline="0" dirty="0">
              <a:solidFill>
                <a:srgbClr val="FF0000"/>
              </a:solidFill>
              <a:latin typeface="Arial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cs-CZ" altLang="cs-CZ" i="0" baseline="0" dirty="0">
                <a:solidFill>
                  <a:srgbClr val="33CC33"/>
                </a:solidFill>
                <a:latin typeface="Arial" charset="0"/>
                <a:hlinkClick r:id="rId2"/>
              </a:rPr>
              <a:t>https://ufmt.vscht.cz/index.php/cs/#</a:t>
            </a:r>
            <a:r>
              <a:rPr lang="cs-CZ" altLang="cs-CZ" i="0" baseline="0" dirty="0" smtClean="0">
                <a:solidFill>
                  <a:srgbClr val="33CC33"/>
                </a:solidFill>
                <a:latin typeface="Arial" charset="0"/>
                <a:hlinkClick r:id="rId2"/>
              </a:rPr>
              <a:t>novinka_detail26771068066609</a:t>
            </a:r>
            <a:r>
              <a:rPr lang="cs-CZ" altLang="cs-CZ" i="0" baseline="0" dirty="0" smtClean="0">
                <a:solidFill>
                  <a:srgbClr val="33CC33"/>
                </a:solidFill>
                <a:latin typeface="Arial" charset="0"/>
              </a:rPr>
              <a:t> </a:t>
            </a:r>
            <a:endParaRPr lang="cs-CZ" altLang="cs-CZ" u="sng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250825" y="260350"/>
            <a:ext cx="871378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cs-CZ" i="0" u="sng"/>
          </a:p>
          <a:p>
            <a:pPr eaLnBrk="1" hangingPunct="1">
              <a:spcBef>
                <a:spcPct val="20000"/>
              </a:spcBef>
            </a:pPr>
            <a:endParaRPr lang="cs-CZ" altLang="cs-CZ"/>
          </a:p>
          <a:p>
            <a:pPr eaLnBrk="1" hangingPunct="1">
              <a:spcBef>
                <a:spcPct val="20000"/>
              </a:spcBef>
            </a:pPr>
            <a:r>
              <a:rPr lang="cs-CZ" altLang="cs-CZ"/>
              <a:t>				</a:t>
            </a:r>
            <a:endParaRPr lang="en-US" altLang="cs-CZ"/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560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560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9512" y="806450"/>
            <a:ext cx="8713787" cy="54006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u="sng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u="sng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u="sng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u="sng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u="sng">
                <a:solidFill>
                  <a:schemeClr val="tx1"/>
                </a:solidFill>
                <a:latin typeface="+mn-lt"/>
              </a:defRPr>
            </a:lvl9pPr>
          </a:lstStyle>
          <a:p>
            <a:pPr marL="381000" indent="-381000" eaLnBrk="1" hangingPunct="1">
              <a:defRPr/>
            </a:pPr>
            <a:r>
              <a:rPr lang="cs-CZ" i="0" kern="0" baseline="0" dirty="0" smtClean="0">
                <a:solidFill>
                  <a:srgbClr val="3333FF"/>
                </a:solidFill>
              </a:rPr>
              <a:t>	</a:t>
            </a:r>
            <a:r>
              <a:rPr lang="cs-CZ" altLang="cs-CZ" i="0" kern="0" baseline="0" dirty="0">
                <a:solidFill>
                  <a:srgbClr val="00B050"/>
                </a:solidFill>
                <a:ea typeface="+mj-ea"/>
                <a:cs typeface="+mj-cs"/>
              </a:rPr>
              <a:t>4.5 Proudění reálné kapaliny</a:t>
            </a:r>
            <a:r>
              <a:rPr lang="cs-CZ" b="1" i="0" kern="0" baseline="0" dirty="0" smtClean="0">
                <a:solidFill>
                  <a:srgbClr val="3333FF"/>
                </a:solidFill>
              </a:rPr>
              <a:t>	</a:t>
            </a:r>
          </a:p>
          <a:p>
            <a:pPr marL="381000" indent="-381000" eaLnBrk="1" hangingPunct="1">
              <a:defRPr/>
            </a:pPr>
            <a:r>
              <a:rPr lang="cs-CZ" b="1" i="0" kern="0" baseline="0" dirty="0" smtClean="0">
                <a:solidFill>
                  <a:srgbClr val="3333FF"/>
                </a:solidFill>
              </a:rPr>
              <a:t>	</a:t>
            </a:r>
          </a:p>
          <a:p>
            <a:pPr marL="381000" indent="-381000" eaLnBrk="1" hangingPunct="1">
              <a:defRPr/>
            </a:pPr>
            <a:r>
              <a:rPr lang="cs-CZ" i="0" u="sng" kern="0" baseline="0" dirty="0" smtClean="0">
                <a:solidFill>
                  <a:srgbClr val="00B050"/>
                </a:solidFill>
              </a:rPr>
              <a:t>5.	Kmity a vlnění</a:t>
            </a:r>
          </a:p>
          <a:p>
            <a:pPr marL="381000" indent="-381000" eaLnBrk="1" hangingPunct="1">
              <a:defRPr/>
            </a:pPr>
            <a:r>
              <a:rPr lang="cs-CZ" i="0" kern="0" baseline="0" dirty="0" smtClean="0">
                <a:solidFill>
                  <a:srgbClr val="3333FF"/>
                </a:solidFill>
              </a:rPr>
              <a:t>	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Fyzika I-2024, SUPL přednáška 4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4ED29-08E5-4B00-8BCF-B44A0CF56D0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ástupný symbol pro číslo snímku 5"/>
          <p:cNvSpPr txBox="1">
            <a:spLocks noGrp="1"/>
          </p:cNvSpPr>
          <p:nvPr/>
        </p:nvSpPr>
        <p:spPr bwMode="auto">
          <a:xfrm>
            <a:off x="6804025" y="6453188"/>
            <a:ext cx="21336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algn="r" eaLnBrk="1" hangingPunct="1"/>
            <a:endParaRPr lang="cs-CZ" altLang="cs-CZ" sz="1600" i="0">
              <a:solidFill>
                <a:srgbClr val="3333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4313" y="614363"/>
                <a:ext cx="8713787" cy="5878597"/>
              </a:xfrm>
              <a:noFill/>
            </p:spPr>
            <p:txBody>
              <a:bodyPr>
                <a:spAutoFit/>
              </a:bodyPr>
              <a:lstStyle/>
              <a:p>
                <a:pPr lvl="1" eaLnBrk="1" hangingPunct="1"/>
                <a:r>
                  <a:rPr lang="cs-CZ" altLang="cs-CZ" dirty="0" smtClean="0"/>
                  <a:t>objemové (např. tíhová)</a:t>
                </a:r>
                <a:r>
                  <a:rPr lang="cs-CZ" altLang="cs-CZ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V</m:t>
                        </m:r>
                      </m:sub>
                    </m:sSub>
                  </m:oMath>
                </a14:m>
                <a:endParaRPr lang="cs-CZ" altLang="cs-CZ" dirty="0" smtClean="0"/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cs-CZ" altLang="cs-CZ" dirty="0" smtClean="0"/>
                  <a:t>plošné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S</m:t>
                        </m:r>
                      </m:sub>
                    </m:sSub>
                  </m:oMath>
                </a14:m>
                <a:endParaRPr lang="cs-CZ" altLang="cs-CZ" dirty="0" smtClean="0"/>
              </a:p>
              <a:p>
                <a:pPr lvl="1" eaLnBrk="1" hangingPunct="1"/>
                <a:endParaRPr lang="cs-CZ" altLang="cs-CZ" dirty="0" smtClean="0"/>
              </a:p>
              <a:p>
                <a:pPr lvl="1" eaLnBrk="1" hangingPunct="1"/>
                <a:endParaRPr lang="cs-CZ" altLang="cs-CZ" dirty="0" smtClean="0"/>
              </a:p>
              <a:p>
                <a:pPr lvl="1" eaLnBrk="1" hangingPunct="1"/>
                <a:endParaRPr lang="cs-CZ" altLang="cs-CZ" dirty="0" smtClean="0"/>
              </a:p>
              <a:p>
                <a:pPr lvl="1" eaLnBrk="1" hangingPunct="1">
                  <a:buFontTx/>
                  <a:buNone/>
                </a:pPr>
                <a:r>
                  <a:rPr lang="cs-CZ" altLang="cs-CZ" dirty="0" smtClean="0"/>
                  <a:t>		</a:t>
                </a:r>
              </a:p>
              <a:p>
                <a:pPr lvl="1" eaLnBrk="1" hangingPunct="1">
                  <a:buFontTx/>
                  <a:buNone/>
                </a:pPr>
                <a:r>
                  <a:rPr lang="cs-CZ" altLang="cs-CZ" dirty="0" smtClean="0"/>
                  <a:t>					</a:t>
                </a:r>
                <a:endParaRPr lang="cs-CZ" altLang="cs-CZ" i="1" u="sng" dirty="0" smtClean="0"/>
              </a:p>
              <a:p>
                <a:pPr lvl="1" eaLnBrk="1" hangingPunct="1">
                  <a:buFontTx/>
                  <a:buNone/>
                </a:pPr>
                <a:r>
                  <a:rPr lang="cs-CZ" altLang="cs-CZ" dirty="0" smtClean="0"/>
                  <a:t>				 </a:t>
                </a:r>
              </a:p>
              <a:p>
                <a:pPr eaLnBrk="1" hangingPunct="1"/>
                <a:r>
                  <a:rPr lang="cs-CZ" altLang="cs-CZ" sz="1800" dirty="0" smtClean="0"/>
                  <a:t>jednotky tlaku:</a:t>
                </a:r>
              </a:p>
              <a:p>
                <a:pPr eaLnBrk="1" hangingPunct="1"/>
                <a:r>
                  <a:rPr lang="cs-CZ" altLang="cs-CZ" sz="1800" dirty="0" smtClean="0"/>
                  <a:t>SI: Pa = N/m</a:t>
                </a:r>
                <a:r>
                  <a:rPr lang="cs-CZ" altLang="cs-CZ" sz="1800" baseline="30000" dirty="0" smtClean="0"/>
                  <a:t>2</a:t>
                </a:r>
              </a:p>
              <a:p>
                <a:pPr eaLnBrk="1" hangingPunct="1"/>
                <a:r>
                  <a:rPr lang="cs-CZ" altLang="cs-CZ" sz="1800" dirty="0" smtClean="0"/>
                  <a:t>1 bar = 10</a:t>
                </a:r>
                <a:r>
                  <a:rPr lang="cs-CZ" altLang="cs-CZ" sz="1800" baseline="30000" dirty="0" smtClean="0"/>
                  <a:t>5</a:t>
                </a:r>
                <a:r>
                  <a:rPr lang="cs-CZ" altLang="cs-CZ" sz="1800" dirty="0" smtClean="0"/>
                  <a:t> Pa, 1kbar = 10</a:t>
                </a:r>
                <a:r>
                  <a:rPr lang="cs-CZ" altLang="cs-CZ" sz="1800" baseline="30000" dirty="0" smtClean="0"/>
                  <a:t>8</a:t>
                </a:r>
                <a:r>
                  <a:rPr lang="cs-CZ" altLang="cs-CZ" sz="1800" dirty="0" smtClean="0"/>
                  <a:t> Pa</a:t>
                </a:r>
              </a:p>
              <a:p>
                <a:pPr eaLnBrk="1" hangingPunct="1"/>
                <a:r>
                  <a:rPr lang="cs-CZ" altLang="cs-CZ" sz="1800" dirty="0" smtClean="0"/>
                  <a:t>1 </a:t>
                </a:r>
                <a:r>
                  <a:rPr lang="cs-CZ" altLang="cs-CZ" sz="1800" dirty="0" err="1" smtClean="0"/>
                  <a:t>atm</a:t>
                </a:r>
                <a:r>
                  <a:rPr lang="cs-CZ" altLang="cs-CZ" sz="1800" dirty="0" smtClean="0"/>
                  <a:t> = 101 325 Pa</a:t>
                </a:r>
              </a:p>
              <a:p>
                <a:pPr eaLnBrk="1" hangingPunct="1"/>
                <a:r>
                  <a:rPr lang="cs-CZ" altLang="cs-CZ" sz="1800" dirty="0" smtClean="0"/>
                  <a:t>1 torr = 1 </a:t>
                </a:r>
                <a:r>
                  <a:rPr lang="cs-CZ" altLang="cs-CZ" sz="1800" dirty="0" err="1" smtClean="0"/>
                  <a:t>atm</a:t>
                </a:r>
                <a:r>
                  <a:rPr lang="cs-CZ" altLang="cs-CZ" sz="1800" dirty="0" smtClean="0"/>
                  <a:t>/760 = 133,322 Pa</a:t>
                </a:r>
              </a:p>
              <a:p>
                <a:pPr marL="266700" lvl="1" indent="-266700" eaLnBrk="1" hangingPunct="1"/>
                <a:endParaRPr lang="cs-CZ" altLang="cs-CZ" sz="1800" dirty="0" smtClean="0"/>
              </a:p>
              <a:p>
                <a:pPr marL="266700" lvl="1" indent="-266700" eaLnBrk="1" hangingPunct="1"/>
                <a:r>
                  <a:rPr lang="cs-CZ" altLang="cs-CZ" sz="1800" dirty="0" err="1" smtClean="0"/>
                  <a:t>poh</a:t>
                </a:r>
                <a:r>
                  <a:rPr lang="cs-CZ" altLang="cs-CZ" sz="1800" dirty="0" smtClean="0"/>
                  <a:t>. rovnice v kont.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V</m:t>
                        </m:r>
                      </m:sub>
                    </m:sSub>
                    <m:r>
                      <a:rPr lang="cs-CZ" sz="1800" i="1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S</m:t>
                        </m:r>
                      </m:sub>
                    </m:sSub>
                    <m:r>
                      <a:rPr lang="cs-CZ" sz="1800" b="0" i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cs-CZ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𝑚</m:t>
                    </m:r>
                    <m:sSub>
                      <m:sSub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  <m:sub/>
                    </m:sSub>
                    <m:r>
                      <a:rPr lang="cs-CZ" sz="1800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altLang="cs-CZ" sz="1800" dirty="0" smtClean="0"/>
                  <a:t>			</a:t>
                </a:r>
              </a:p>
              <a:p>
                <a:pPr marL="266700" lvl="1" indent="-266700" eaLnBrk="1" hangingPunct="1"/>
                <a:r>
                  <a:rPr lang="cs-CZ" altLang="cs-CZ" sz="1800" dirty="0" smtClean="0"/>
                  <a:t>podmínka rovnováhy v kont.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V</m:t>
                        </m:r>
                      </m:sub>
                    </m:sSub>
                    <m:r>
                      <a:rPr lang="cs-CZ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S</m:t>
                        </m:r>
                      </m:sub>
                    </m:sSub>
                    <m:r>
                      <a:rPr lang="cs-CZ" sz="18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0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acc>
                      </m:e>
                      <m:sub/>
                    </m:sSub>
                  </m:oMath>
                </a14:m>
                <a:endParaRPr lang="cs-CZ" altLang="cs-CZ" sz="1800" dirty="0" smtClean="0"/>
              </a:p>
            </p:txBody>
          </p:sp>
        </mc:Choice>
        <mc:Fallback xmlns="">
          <p:sp>
            <p:nvSpPr>
              <p:cNvPr id="136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4313" y="614363"/>
                <a:ext cx="8713787" cy="5878597"/>
              </a:xfrm>
              <a:blipFill>
                <a:blip r:embed="rId3"/>
                <a:stretch>
                  <a:fillRect l="-559" b="-7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204" name="Rectangle 12"/>
          <p:cNvSpPr>
            <a:spLocks noChangeArrowheads="1"/>
          </p:cNvSpPr>
          <p:nvPr/>
        </p:nvSpPr>
        <p:spPr bwMode="auto">
          <a:xfrm>
            <a:off x="4350307" y="692150"/>
            <a:ext cx="4824412" cy="245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3051175" algn="l"/>
              </a:tabLs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tabLst>
                <a:tab pos="3051175" algn="l"/>
              </a:tabLs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tabLst>
                <a:tab pos="3051175" algn="l"/>
              </a:tabLs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tabLst>
                <a:tab pos="3051175" algn="l"/>
              </a:tabLs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tabLst>
                <a:tab pos="3051175" algn="l"/>
              </a:tabLs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51175" algn="l"/>
              </a:tabLs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51175" algn="l"/>
              </a:tabLs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51175" algn="l"/>
              </a:tabLs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51175" algn="l"/>
              </a:tabLs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altLang="cs-CZ" i="0" baseline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cs-CZ" altLang="cs-CZ" u="sng" baseline="0" dirty="0">
                <a:solidFill>
                  <a:schemeClr val="tx1"/>
                </a:solidFill>
              </a:rPr>
              <a:t>tečné napětí</a:t>
            </a:r>
            <a:endParaRPr lang="cs-CZ" altLang="cs-CZ" i="0" baseline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cs-CZ" altLang="cs-CZ" sz="1000" i="0" baseline="0" dirty="0" smtClean="0">
              <a:solidFill>
                <a:schemeClr val="tx1"/>
              </a:solidFill>
            </a:endParaRP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cs-CZ" altLang="cs-CZ" i="0" baseline="0" dirty="0" smtClean="0">
                <a:solidFill>
                  <a:schemeClr val="tx1"/>
                </a:solidFill>
              </a:rPr>
              <a:t>namáhání </a:t>
            </a:r>
            <a:r>
              <a:rPr lang="cs-CZ" altLang="cs-CZ" i="0" baseline="0" dirty="0">
                <a:solidFill>
                  <a:schemeClr val="tx1"/>
                </a:solidFill>
              </a:rPr>
              <a:t>smykem nebo ohybem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u="sng" baseline="0" dirty="0" smtClean="0">
                <a:solidFill>
                  <a:schemeClr val="tx1"/>
                </a:solidFill>
              </a:rPr>
              <a:t>normálové </a:t>
            </a:r>
            <a:r>
              <a:rPr lang="cs-CZ" altLang="cs-CZ" u="sng" baseline="0" dirty="0">
                <a:solidFill>
                  <a:schemeClr val="tx1"/>
                </a:solidFill>
              </a:rPr>
              <a:t>napětí</a:t>
            </a:r>
          </a:p>
          <a:p>
            <a:pPr eaLnBrk="1" hangingPunct="1">
              <a:spcBef>
                <a:spcPct val="20000"/>
              </a:spcBef>
            </a:pPr>
            <a:endParaRPr lang="cs-CZ" altLang="cs-CZ" sz="1000" u="sng" baseline="0" dirty="0">
              <a:solidFill>
                <a:schemeClr val="tx1"/>
              </a:solidFill>
            </a:endParaRP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cs-CZ" altLang="cs-CZ" i="0" baseline="0" dirty="0">
                <a:solidFill>
                  <a:schemeClr val="tx1"/>
                </a:solidFill>
              </a:rPr>
              <a:t>namáhání tahem nebo tlakem (</a:t>
            </a:r>
            <a:r>
              <a:rPr lang="cs-CZ" altLang="cs-CZ" sz="2200" baseline="0" dirty="0">
                <a:solidFill>
                  <a:schemeClr val="tx1"/>
                </a:solidFill>
                <a:latin typeface="Times New Roman" pitchFamily="18" charset="0"/>
              </a:rPr>
              <a:t>p</a:t>
            </a:r>
            <a:r>
              <a:rPr lang="cs-CZ" altLang="cs-CZ" i="0" baseline="0" dirty="0" smtClean="0">
                <a:solidFill>
                  <a:schemeClr val="tx1"/>
                </a:solidFill>
              </a:rPr>
              <a:t>)</a:t>
            </a:r>
            <a:endParaRPr lang="cs-CZ" altLang="cs-CZ" i="0" baseline="0" dirty="0">
              <a:solidFill>
                <a:schemeClr val="tx1"/>
              </a:solidFill>
            </a:endParaRPr>
          </a:p>
        </p:txBody>
      </p:sp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4.1 Síly v kontinuu</a:t>
            </a:r>
            <a:endParaRPr lang="en-US" altLang="cs-CZ" smtClean="0"/>
          </a:p>
        </p:txBody>
      </p:sp>
      <p:graphicFrame>
        <p:nvGraphicFramePr>
          <p:cNvPr id="136200" name="Object 8"/>
          <p:cNvGraphicFramePr>
            <a:graphicFrameLocks noChangeAspect="1"/>
          </p:cNvGraphicFramePr>
          <p:nvPr>
            <p:extLst/>
          </p:nvPr>
        </p:nvGraphicFramePr>
        <p:xfrm>
          <a:off x="344488" y="1544638"/>
          <a:ext cx="3268662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6" name="CorelDRAW" r:id="rId4" imgW="3268098" imgH="1669816" progId="CorelDRAW.Graphic.13">
                  <p:embed/>
                </p:oleObj>
              </mc:Choice>
              <mc:Fallback>
                <p:oleObj name="CorelDRAW" r:id="rId4" imgW="3268098" imgH="1669816" progId="CorelDRAW.Graphic.13">
                  <p:embed/>
                  <p:pic>
                    <p:nvPicPr>
                      <p:cNvPr id="1362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544638"/>
                        <a:ext cx="3268662" cy="167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1" name="Object 9"/>
          <p:cNvGraphicFramePr>
            <a:graphicFrameLocks noChangeAspect="1"/>
          </p:cNvGraphicFramePr>
          <p:nvPr>
            <p:extLst/>
          </p:nvPr>
        </p:nvGraphicFramePr>
        <p:xfrm>
          <a:off x="344488" y="1544638"/>
          <a:ext cx="3268662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7" name="CorelDRAW" r:id="rId6" imgW="3268098" imgH="1669816" progId="CorelDRAW.Graphic.13">
                  <p:embed/>
                </p:oleObj>
              </mc:Choice>
              <mc:Fallback>
                <p:oleObj name="CorelDRAW" r:id="rId6" imgW="3268098" imgH="1669816" progId="CorelDRAW.Graphic.13">
                  <p:embed/>
                  <p:pic>
                    <p:nvPicPr>
                      <p:cNvPr id="1362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544638"/>
                        <a:ext cx="3268662" cy="167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136208" name="Object 16"/>
          <p:cNvGraphicFramePr>
            <a:graphicFrameLocks noChangeAspect="1"/>
          </p:cNvGraphicFramePr>
          <p:nvPr>
            <p:extLst/>
          </p:nvPr>
        </p:nvGraphicFramePr>
        <p:xfrm>
          <a:off x="4216400" y="2975852"/>
          <a:ext cx="4927600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8" name="CorelDRAW" r:id="rId8" imgW="4927493" imgH="1656161" progId="CorelDRAW.Graphic.13">
                  <p:embed/>
                </p:oleObj>
              </mc:Choice>
              <mc:Fallback>
                <p:oleObj name="CorelDRAW" r:id="rId8" imgW="4927493" imgH="1656161" progId="CorelDRAW.Graphic.13">
                  <p:embed/>
                  <p:pic>
                    <p:nvPicPr>
                      <p:cNvPr id="13620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2975852"/>
                        <a:ext cx="4927600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9" name="Object 17"/>
          <p:cNvGraphicFramePr>
            <a:graphicFrameLocks noChangeAspect="1"/>
          </p:cNvGraphicFramePr>
          <p:nvPr>
            <p:extLst/>
          </p:nvPr>
        </p:nvGraphicFramePr>
        <p:xfrm>
          <a:off x="4216400" y="2975852"/>
          <a:ext cx="4927600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9" name="CorelDRAW" r:id="rId10" imgW="4927493" imgH="1656161" progId="CorelDRAW.Graphic.13">
                  <p:embed/>
                </p:oleObj>
              </mc:Choice>
              <mc:Fallback>
                <p:oleObj name="CorelDRAW" r:id="rId10" imgW="4927493" imgH="1656161" progId="CorelDRAW.Graphic.13">
                  <p:embed/>
                  <p:pic>
                    <p:nvPicPr>
                      <p:cNvPr id="13620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2975852"/>
                        <a:ext cx="4927600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6079783" y="908720"/>
                <a:ext cx="1071639" cy="676724"/>
              </a:xfrm>
              <a:prstGeom prst="rect">
                <a:avLst/>
              </a:prstGeom>
              <a:noFill/>
              <a:ln w="28575">
                <a:solidFill>
                  <a:srgbClr val="0099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baseline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cs-CZ" b="0" i="1" baseline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cs-CZ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b="0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sub>
                          </m:sSub>
                        </m:num>
                        <m:den>
                          <m:r>
                            <a:rPr lang="cs-CZ" b="0" i="1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𝑑𝑆</m:t>
                          </m:r>
                        </m:den>
                      </m:f>
                    </m:oMath>
                  </m:oMathPara>
                </a14:m>
                <a:endParaRPr lang="cs-CZ" b="0" i="1" baseline="0" dirty="0" smtClean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783" y="908720"/>
                <a:ext cx="1071639" cy="6767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8575">
                <a:solidFill>
                  <a:srgbClr val="0099FF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6580654" y="1959613"/>
                <a:ext cx="1244380" cy="676788"/>
              </a:xfrm>
              <a:prstGeom prst="rect">
                <a:avLst/>
              </a:prstGeom>
              <a:noFill/>
              <a:ln w="28575">
                <a:solidFill>
                  <a:srgbClr val="0099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baseline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cs-CZ" b="0" i="1" baseline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cs-CZ" b="0" i="1" baseline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cs-CZ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b="0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cs-CZ" b="0" i="1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𝑑𝑆</m:t>
                          </m:r>
                        </m:den>
                      </m:f>
                    </m:oMath>
                  </m:oMathPara>
                </a14:m>
                <a:endParaRPr lang="cs-CZ" b="0" i="1" baseline="0" dirty="0" smtClean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654" y="1959613"/>
                <a:ext cx="1244380" cy="6767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8575">
                <a:solidFill>
                  <a:srgbClr val="0099FF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01679-DD98-4099-8A0A-87CAD41CB93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Fyzika I-2024, SUPL přednáška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68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620713"/>
            <a:ext cx="8713787" cy="5927777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cs-CZ" altLang="cs-CZ" sz="1800" dirty="0" smtClean="0"/>
              <a:t>tekutiny – nevytvoří se rovnováha mezi tečným napětím a vnitřními silami, nedochází k deformaci, tekutiny tečou)</a:t>
            </a:r>
          </a:p>
          <a:p>
            <a:pPr eaLnBrk="1" hangingPunct="1"/>
            <a:r>
              <a:rPr lang="cs-CZ" altLang="cs-CZ" i="1" u="sng" dirty="0"/>
              <a:t>ideální kapalina </a:t>
            </a:r>
            <a:r>
              <a:rPr lang="cs-CZ" altLang="cs-CZ" dirty="0"/>
              <a:t> – </a:t>
            </a:r>
            <a:r>
              <a:rPr lang="cs-CZ" altLang="cs-CZ" sz="1800" dirty="0"/>
              <a:t>nestlačitelná, (teče bez tření, viz dále hydrodynamika)</a:t>
            </a:r>
          </a:p>
          <a:p>
            <a:pPr eaLnBrk="1" hangingPunct="1"/>
            <a:r>
              <a:rPr lang="cs-CZ" altLang="cs-CZ" sz="1800" dirty="0" smtClean="0"/>
              <a:t>hydrostatika - kapalina v klidu</a:t>
            </a:r>
          </a:p>
          <a:p>
            <a:pPr eaLnBrk="1" hangingPunct="1"/>
            <a:endParaRPr lang="cs-CZ" altLang="cs-CZ" sz="800" dirty="0" smtClean="0"/>
          </a:p>
          <a:p>
            <a:pPr eaLnBrk="1" hangingPunct="1"/>
            <a:r>
              <a:rPr lang="cs-CZ" altLang="cs-CZ" dirty="0" smtClean="0">
                <a:solidFill>
                  <a:srgbClr val="3333FF"/>
                </a:solidFill>
              </a:rPr>
              <a:t>Hydrostatický tlak</a:t>
            </a:r>
          </a:p>
          <a:p>
            <a:pPr eaLnBrk="1" hangingPunct="1"/>
            <a:endParaRPr lang="cs-CZ" altLang="cs-CZ" dirty="0" smtClean="0">
              <a:solidFill>
                <a:srgbClr val="3333FF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3333FF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3333FF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3333FF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3333FF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3333FF"/>
              </a:solidFill>
            </a:endParaRPr>
          </a:p>
          <a:p>
            <a:pPr eaLnBrk="1" hangingPunct="1"/>
            <a:endParaRPr lang="cs-CZ" altLang="cs-CZ" sz="1000" dirty="0" smtClean="0">
              <a:solidFill>
                <a:srgbClr val="3333FF"/>
              </a:solidFill>
            </a:endParaRPr>
          </a:p>
          <a:p>
            <a:pPr eaLnBrk="1" hangingPunct="1"/>
            <a:r>
              <a:rPr lang="cs-CZ" altLang="cs-CZ" sz="1800" dirty="0" smtClean="0"/>
              <a:t>objem kapaliny </a:t>
            </a:r>
            <a:r>
              <a:rPr lang="cs-CZ" altLang="cs-CZ" sz="1800" i="1" dirty="0" err="1" smtClean="0">
                <a:latin typeface="Times New Roman" pitchFamily="18" charset="0"/>
              </a:rPr>
              <a:t>dV</a:t>
            </a:r>
            <a:r>
              <a:rPr lang="cs-CZ" altLang="cs-CZ" sz="1800" dirty="0" smtClean="0"/>
              <a:t> = </a:t>
            </a:r>
            <a:r>
              <a:rPr lang="cs-CZ" altLang="cs-CZ" sz="1800" i="1" dirty="0" err="1" smtClean="0">
                <a:latin typeface="Times New Roman" pitchFamily="18" charset="0"/>
              </a:rPr>
              <a:t>dxdydz</a:t>
            </a:r>
            <a:r>
              <a:rPr lang="cs-CZ" altLang="cs-CZ" sz="1800" i="1" dirty="0" smtClean="0">
                <a:latin typeface="Times New Roman" pitchFamily="18" charset="0"/>
              </a:rPr>
              <a:t>, </a:t>
            </a:r>
            <a:r>
              <a:rPr lang="cs-CZ" altLang="cs-CZ" sz="1800" dirty="0" smtClean="0"/>
              <a:t>hustota </a:t>
            </a:r>
            <a:r>
              <a:rPr lang="cs-CZ" altLang="cs-CZ" sz="1800" i="1" dirty="0" smtClean="0">
                <a:latin typeface="Symbol" pitchFamily="18" charset="2"/>
              </a:rPr>
              <a:t>r </a:t>
            </a:r>
            <a:r>
              <a:rPr lang="cs-CZ" altLang="cs-CZ" sz="1800" dirty="0" smtClean="0"/>
              <a:t>:</a:t>
            </a:r>
            <a:endParaRPr lang="cs-CZ" altLang="cs-CZ" sz="1800" dirty="0">
              <a:latin typeface="Symbol" pitchFamily="18" charset="2"/>
            </a:endParaRPr>
          </a:p>
          <a:p>
            <a:pPr eaLnBrk="1" hangingPunct="1"/>
            <a:r>
              <a:rPr lang="cs-CZ" altLang="cs-CZ" sz="1800" dirty="0" err="1" smtClean="0"/>
              <a:t>obj</a:t>
            </a:r>
            <a:r>
              <a:rPr lang="cs-CZ" altLang="cs-CZ" sz="1800" dirty="0" smtClean="0"/>
              <a:t>. síla </a:t>
            </a:r>
          </a:p>
          <a:p>
            <a:pPr eaLnBrk="1" hangingPunct="1"/>
            <a:r>
              <a:rPr lang="cs-CZ" altLang="cs-CZ" sz="1800" dirty="0" smtClean="0"/>
              <a:t>plošná</a:t>
            </a:r>
            <a:r>
              <a:rPr lang="cs-CZ" altLang="cs-CZ" sz="1800" dirty="0" smtClean="0">
                <a:latin typeface="Times New Roman" pitchFamily="18" charset="0"/>
              </a:rPr>
              <a:t> </a:t>
            </a:r>
            <a:r>
              <a:rPr lang="cs-CZ" altLang="cs-CZ" sz="1800" dirty="0" smtClean="0"/>
              <a:t>síla </a:t>
            </a:r>
            <a:r>
              <a:rPr lang="cs-CZ" altLang="cs-CZ" sz="1800" i="1" dirty="0" smtClean="0">
                <a:latin typeface="Times New Roman" pitchFamily="18" charset="0"/>
              </a:rPr>
              <a:t>F</a:t>
            </a:r>
            <a:r>
              <a:rPr lang="cs-CZ" altLang="cs-CZ" sz="1800" i="1" baseline="-25000" dirty="0" smtClean="0">
                <a:latin typeface="Times New Roman" pitchFamily="18" charset="0"/>
              </a:rPr>
              <a:t>S</a:t>
            </a:r>
            <a:r>
              <a:rPr lang="cs-CZ" altLang="cs-CZ" sz="1800" dirty="0" smtClean="0"/>
              <a:t> - tlak na povrch</a:t>
            </a:r>
            <a:endParaRPr lang="cs-CZ" altLang="cs-CZ" sz="1800" dirty="0">
              <a:latin typeface="Times New Roman" pitchFamily="18" charset="0"/>
            </a:endParaRPr>
          </a:p>
          <a:p>
            <a:pPr eaLnBrk="1" hangingPunct="1"/>
            <a:r>
              <a:rPr lang="cs-CZ" altLang="cs-CZ" sz="1800" dirty="0" smtClean="0"/>
              <a:t>tlakové </a:t>
            </a:r>
            <a:r>
              <a:rPr lang="cs-CZ" altLang="cs-CZ" sz="1800" dirty="0"/>
              <a:t>síly na boční stěny se vyruší</a:t>
            </a:r>
            <a:endParaRPr lang="en-US" altLang="cs-CZ" sz="1800" dirty="0">
              <a:cs typeface="Arial" charset="0"/>
            </a:endParaRPr>
          </a:p>
          <a:p>
            <a:pPr marL="176213" lvl="2" indent="0" eaLnBrk="1" hangingPunct="1"/>
            <a:r>
              <a:rPr lang="cs-CZ" altLang="cs-CZ" sz="1800" i="1" dirty="0" smtClean="0">
                <a:latin typeface="Times New Roman" pitchFamily="18" charset="0"/>
              </a:rPr>
              <a:t>p </a:t>
            </a:r>
            <a:r>
              <a:rPr lang="cs-CZ" altLang="cs-CZ" sz="1800" dirty="0" smtClean="0"/>
              <a:t>(</a:t>
            </a:r>
            <a:r>
              <a:rPr lang="cs-CZ" altLang="cs-CZ" sz="1800" i="1" dirty="0" smtClean="0">
                <a:latin typeface="Times New Roman" pitchFamily="18" charset="0"/>
              </a:rPr>
              <a:t>y</a:t>
            </a:r>
            <a:r>
              <a:rPr lang="cs-CZ" altLang="cs-CZ" sz="1800" dirty="0" smtClean="0"/>
              <a:t>), </a:t>
            </a:r>
            <a:r>
              <a:rPr lang="cs-CZ" altLang="cs-CZ" sz="1800" i="1" dirty="0" smtClean="0">
                <a:latin typeface="Times New Roman" pitchFamily="18" charset="0"/>
              </a:rPr>
              <a:t>p </a:t>
            </a:r>
            <a:r>
              <a:rPr lang="cs-CZ" altLang="cs-CZ" sz="1800" i="1" dirty="0" smtClean="0">
                <a:latin typeface="Times New Roman" pitchFamily="18" charset="0"/>
                <a:cs typeface="Times New Roman" pitchFamily="18" charset="0"/>
              </a:rPr>
              <a:t>≠ </a:t>
            </a:r>
            <a:r>
              <a:rPr lang="cs-CZ" altLang="cs-CZ" sz="1800" dirty="0" smtClean="0">
                <a:cs typeface="Times New Roman" pitchFamily="18" charset="0"/>
              </a:rPr>
              <a:t>funkce</a:t>
            </a:r>
            <a:r>
              <a:rPr lang="cs-CZ" altLang="cs-CZ" sz="1800" i="1" dirty="0" smtClean="0">
                <a:cs typeface="Times New Roman" pitchFamily="18" charset="0"/>
              </a:rPr>
              <a:t> </a:t>
            </a:r>
            <a:r>
              <a:rPr lang="cs-CZ" altLang="cs-CZ" sz="1800" dirty="0" smtClean="0"/>
              <a:t>(</a:t>
            </a:r>
            <a:r>
              <a:rPr lang="cs-CZ" altLang="cs-CZ" sz="1800" i="1" dirty="0" err="1" smtClean="0">
                <a:latin typeface="Times New Roman" pitchFamily="18" charset="0"/>
              </a:rPr>
              <a:t>x,z</a:t>
            </a:r>
            <a:r>
              <a:rPr lang="cs-CZ" altLang="cs-CZ" sz="1800" dirty="0" smtClean="0"/>
              <a:t>), </a:t>
            </a:r>
          </a:p>
        </p:txBody>
      </p:sp>
      <p:sp>
        <p:nvSpPr>
          <p:cNvPr id="10244" name="Zástupný symbol pro číslo snímku 5"/>
          <p:cNvSpPr txBox="1">
            <a:spLocks noGrp="1"/>
          </p:cNvSpPr>
          <p:nvPr/>
        </p:nvSpPr>
        <p:spPr bwMode="auto">
          <a:xfrm>
            <a:off x="6804025" y="6453188"/>
            <a:ext cx="21336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algn="r" eaLnBrk="1" hangingPunct="1"/>
            <a:endParaRPr lang="cs-CZ" altLang="cs-CZ" sz="1600" i="0">
              <a:solidFill>
                <a:srgbClr val="3333FF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dirty="0" smtClean="0"/>
              <a:t>4.3 </a:t>
            </a:r>
            <a:r>
              <a:rPr lang="en-US" altLang="cs-CZ" dirty="0" err="1" smtClean="0"/>
              <a:t>Hydrostatika</a:t>
            </a:r>
            <a:endParaRPr lang="en-US" altLang="cs-CZ" dirty="0" smtClean="0"/>
          </a:p>
        </p:txBody>
      </p:sp>
      <p:graphicFrame>
        <p:nvGraphicFramePr>
          <p:cNvPr id="144391" name="Object 7"/>
          <p:cNvGraphicFramePr>
            <a:graphicFrameLocks noChangeAspect="1"/>
          </p:cNvGraphicFramePr>
          <p:nvPr/>
        </p:nvGraphicFramePr>
        <p:xfrm>
          <a:off x="323850" y="2060575"/>
          <a:ext cx="5260975" cy="274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" name="CorelDRAW" r:id="rId3" imgW="5260848" imgH="2742387" progId="CorelDRAW.Graphic.13">
                  <p:embed/>
                </p:oleObj>
              </mc:Choice>
              <mc:Fallback>
                <p:oleObj name="CorelDRAW" r:id="rId3" imgW="5260848" imgH="2742387" progId="CorelDRAW.Graphic.13">
                  <p:embed/>
                  <p:pic>
                    <p:nvPicPr>
                      <p:cNvPr id="1443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060575"/>
                        <a:ext cx="5260975" cy="274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2" name="Object 8"/>
          <p:cNvGraphicFramePr>
            <a:graphicFrameLocks noChangeAspect="1"/>
          </p:cNvGraphicFramePr>
          <p:nvPr/>
        </p:nvGraphicFramePr>
        <p:xfrm>
          <a:off x="323850" y="2060575"/>
          <a:ext cx="5260975" cy="274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" name="CorelDRAW" r:id="rId5" imgW="5907024" imgH="3038856" progId="CorelDRAW.Graphic.13">
                  <p:embed/>
                </p:oleObj>
              </mc:Choice>
              <mc:Fallback>
                <p:oleObj name="CorelDRAW" r:id="rId5" imgW="5907024" imgH="3038856" progId="CorelDRAW.Graphic.13">
                  <p:embed/>
                  <p:pic>
                    <p:nvPicPr>
                      <p:cNvPr id="1443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060575"/>
                        <a:ext cx="5260975" cy="274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3" name="Object 9"/>
          <p:cNvGraphicFramePr>
            <a:graphicFrameLocks noChangeAspect="1"/>
          </p:cNvGraphicFramePr>
          <p:nvPr/>
        </p:nvGraphicFramePr>
        <p:xfrm>
          <a:off x="323850" y="2060575"/>
          <a:ext cx="5260975" cy="274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4" name="CorelDRAW" r:id="rId7" imgW="5260848" imgH="2742387" progId="CorelDRAW.Graphic.13">
                  <p:embed/>
                </p:oleObj>
              </mc:Choice>
              <mc:Fallback>
                <p:oleObj name="CorelDRAW" r:id="rId7" imgW="5260848" imgH="2742387" progId="CorelDRAW.Graphic.13">
                  <p:embed/>
                  <p:pic>
                    <p:nvPicPr>
                      <p:cNvPr id="1443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060575"/>
                        <a:ext cx="5260975" cy="274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4" name="Object 10"/>
          <p:cNvGraphicFramePr>
            <a:graphicFrameLocks noChangeAspect="1"/>
          </p:cNvGraphicFramePr>
          <p:nvPr/>
        </p:nvGraphicFramePr>
        <p:xfrm>
          <a:off x="323850" y="2060575"/>
          <a:ext cx="5260975" cy="274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" name="CorelDRAW" r:id="rId9" imgW="5260848" imgH="2742387" progId="CorelDRAW.Graphic.13">
                  <p:embed/>
                </p:oleObj>
              </mc:Choice>
              <mc:Fallback>
                <p:oleObj name="CorelDRAW" r:id="rId9" imgW="5260848" imgH="2742387" progId="CorelDRAW.Graphic.13">
                  <p:embed/>
                  <p:pic>
                    <p:nvPicPr>
                      <p:cNvPr id="1443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060575"/>
                        <a:ext cx="5260975" cy="274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5" name="Object 11"/>
          <p:cNvGraphicFramePr>
            <a:graphicFrameLocks noChangeAspect="1"/>
          </p:cNvGraphicFramePr>
          <p:nvPr/>
        </p:nvGraphicFramePr>
        <p:xfrm>
          <a:off x="323850" y="2060575"/>
          <a:ext cx="5260975" cy="274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6" name="CorelDRAW" r:id="rId11" imgW="5260848" imgH="2742387" progId="CorelDRAW.Graphic.13">
                  <p:embed/>
                </p:oleObj>
              </mc:Choice>
              <mc:Fallback>
                <p:oleObj name="CorelDRAW" r:id="rId11" imgW="5260848" imgH="2742387" progId="CorelDRAW.Graphic.13">
                  <p:embed/>
                  <p:pic>
                    <p:nvPicPr>
                      <p:cNvPr id="1443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060575"/>
                        <a:ext cx="5260975" cy="274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4408488" y="2930525"/>
            <a:ext cx="595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 b="1" baseline="0" dirty="0">
                <a:solidFill>
                  <a:srgbClr val="0099FF"/>
                </a:solidFill>
                <a:latin typeface="Symbol" pitchFamily="18" charset="2"/>
              </a:rPr>
              <a:t>r</a:t>
            </a:r>
            <a:endParaRPr lang="en-US" altLang="cs-CZ" b="1" baseline="0" dirty="0">
              <a:solidFill>
                <a:srgbClr val="0099FF"/>
              </a:solidFill>
              <a:latin typeface="Symbol" pitchFamily="18" charset="2"/>
            </a:endParaRP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5707062" y="1675691"/>
            <a:ext cx="3436938" cy="8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marL="0" lvl="2" indent="0" eaLnBrk="1" hangingPunct="1">
              <a:spcBef>
                <a:spcPct val="20000"/>
              </a:spcBef>
            </a:pPr>
            <a:r>
              <a:rPr lang="cs-CZ" altLang="cs-CZ" sz="1800" i="0" baseline="0" dirty="0" smtClean="0">
                <a:solidFill>
                  <a:schemeClr val="tx1"/>
                </a:solidFill>
                <a:latin typeface="+mn-lt"/>
                <a:cs typeface="Arial" charset="0"/>
              </a:rPr>
              <a:t>v klidu </a:t>
            </a:r>
            <a:r>
              <a:rPr lang="cs-CZ" altLang="cs-CZ" sz="1800" i="0" baseline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→ </a:t>
            </a:r>
            <a:r>
              <a:rPr lang="cs-CZ" altLang="cs-CZ" sz="1800" i="0" baseline="0" dirty="0">
                <a:solidFill>
                  <a:schemeClr val="tx1"/>
                </a:solidFill>
                <a:cs typeface="Arial" charset="0"/>
              </a:rPr>
              <a:t>výsledná síla = 0</a:t>
            </a:r>
            <a:endParaRPr lang="en-US" altLang="cs-CZ" sz="1800" baseline="0" dirty="0">
              <a:solidFill>
                <a:srgbClr val="00B050"/>
              </a:solidFill>
              <a:latin typeface="+mj-lt"/>
              <a:cs typeface="Arial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cs-CZ" altLang="cs-CZ" sz="1800" baseline="0" dirty="0" smtClean="0">
                <a:solidFill>
                  <a:srgbClr val="00B050"/>
                </a:solidFill>
                <a:latin typeface="+mj-lt"/>
              </a:rPr>
              <a:t>tabule</a:t>
            </a:r>
            <a:endParaRPr lang="cs-CZ" altLang="cs-CZ" sz="1800" i="0" baseline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cs-CZ" altLang="cs-CZ" sz="1000" i="0" dirty="0"/>
          </a:p>
        </p:txBody>
      </p:sp>
      <p:sp>
        <p:nvSpPr>
          <p:cNvPr id="144397" name="Rectangle 13"/>
          <p:cNvSpPr>
            <a:spLocks noChangeArrowheads="1"/>
          </p:cNvSpPr>
          <p:nvPr/>
        </p:nvSpPr>
        <p:spPr bwMode="auto">
          <a:xfrm>
            <a:off x="5567577" y="3701573"/>
            <a:ext cx="1729606" cy="431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01679-DD98-4099-8A0A-87CAD41CB93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Fyzika I-2024, SUPL přednáška 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1149754" y="5114814"/>
                <a:ext cx="1307986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1800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sz="1800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𝐺</m:t>
                          </m:r>
                        </m:sub>
                      </m:sSub>
                      <m:r>
                        <a:rPr lang="cs-CZ" sz="1800" b="0" i="1" baseline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cs-CZ" sz="18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𝑑𝑚</m:t>
                      </m:r>
                      <m:r>
                        <a:rPr lang="cs-CZ" sz="18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cs-CZ" sz="1800" b="0" i="1" baseline="0" dirty="0" smtClean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754" y="5114814"/>
                <a:ext cx="1307986" cy="369332"/>
              </a:xfrm>
              <a:prstGeom prst="rect">
                <a:avLst/>
              </a:prstGeom>
              <a:blipFill>
                <a:blip r:embed="rId13"/>
                <a:stretch>
                  <a:fillRect b="-819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2258706" y="5121341"/>
                <a:ext cx="1084015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aseline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cs-CZ" sz="1800" baseline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𝑑𝑉</m:t>
                      </m:r>
                      <m:r>
                        <a:rPr lang="cs-CZ" sz="1800" baseline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1800" baseline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cs-CZ" sz="1800" b="0" i="1" baseline="0" dirty="0" smtClean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706" y="5121341"/>
                <a:ext cx="1084015" cy="369332"/>
              </a:xfrm>
              <a:prstGeom prst="rect">
                <a:avLst/>
              </a:prstGeom>
              <a:blipFill>
                <a:blip r:embed="rId14"/>
                <a:stretch>
                  <a:fillRect b="-1475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3162021" y="5122061"/>
                <a:ext cx="162211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8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cs-CZ" sz="18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18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𝑑𝑥𝑑𝑦𝑑𝑧</m:t>
                      </m:r>
                      <m:r>
                        <a:rPr lang="cs-CZ" sz="18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18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cs-CZ" sz="1800" b="0" i="1" baseline="0" dirty="0" smtClean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021" y="5122061"/>
                <a:ext cx="1622111" cy="369332"/>
              </a:xfrm>
              <a:prstGeom prst="rect">
                <a:avLst/>
              </a:prstGeom>
              <a:blipFill>
                <a:blip r:embed="rId15"/>
                <a:stretch>
                  <a:fillRect b="-1475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3301373" y="5459056"/>
                <a:ext cx="113999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1800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sz="1800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𝑆</m:t>
                          </m:r>
                        </m:sub>
                      </m:sSub>
                      <m:r>
                        <a:rPr lang="cs-CZ" sz="1800" b="0" i="1" baseline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cs-CZ" sz="18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𝑝𝑑𝑆</m:t>
                      </m:r>
                    </m:oMath>
                  </m:oMathPara>
                </a14:m>
                <a:endParaRPr lang="cs-CZ" sz="1800" b="0" i="1" baseline="0" dirty="0" smtClean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373" y="5459056"/>
                <a:ext cx="1139992" cy="369332"/>
              </a:xfrm>
              <a:prstGeom prst="rect">
                <a:avLst/>
              </a:prstGeom>
              <a:blipFill>
                <a:blip r:embed="rId16"/>
                <a:stretch>
                  <a:fillRect b="-1500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5692027" y="5821942"/>
            <a:ext cx="2850076" cy="1034129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cs-CZ" altLang="cs-CZ" sz="1800" i="0" baseline="0" dirty="0">
                <a:solidFill>
                  <a:schemeClr val="tx1"/>
                </a:solidFill>
              </a:rPr>
              <a:t> </a:t>
            </a:r>
            <a:r>
              <a:rPr lang="cs-CZ" altLang="cs-CZ" sz="1800" i="0" baseline="0" dirty="0" err="1">
                <a:solidFill>
                  <a:schemeClr val="tx1"/>
                </a:solidFill>
              </a:rPr>
              <a:t>Heimlichův</a:t>
            </a:r>
            <a:r>
              <a:rPr lang="cs-CZ" altLang="cs-CZ" sz="1800" i="0" baseline="0" dirty="0">
                <a:solidFill>
                  <a:schemeClr val="tx1"/>
                </a:solidFill>
              </a:rPr>
              <a:t> manévr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cs-CZ" altLang="cs-CZ" sz="1800" i="0" baseline="0" dirty="0">
                <a:solidFill>
                  <a:schemeClr val="tx1"/>
                </a:solidFill>
              </a:rPr>
              <a:t> zubní </a:t>
            </a:r>
            <a:r>
              <a:rPr lang="cs-CZ" altLang="cs-CZ" sz="1800" i="0" baseline="0" dirty="0" smtClean="0">
                <a:solidFill>
                  <a:schemeClr val="tx1"/>
                </a:solidFill>
              </a:rPr>
              <a:t>pasta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cs-CZ" altLang="cs-CZ" sz="1800" i="0" baseline="0" dirty="0" smtClean="0">
                <a:solidFill>
                  <a:schemeClr val="tx1"/>
                </a:solidFill>
              </a:rPr>
              <a:t> hydrostatické paradoxon</a:t>
            </a:r>
            <a:endParaRPr lang="cs-CZ" altLang="cs-CZ" sz="1800" i="0" baseline="0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33408" y="5265036"/>
            <a:ext cx="3524849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cs-CZ" altLang="cs-CZ" sz="1800" u="sng" baseline="0" dirty="0">
                <a:solidFill>
                  <a:schemeClr val="tx1"/>
                </a:solidFill>
              </a:rPr>
              <a:t>Pascalův zákon</a:t>
            </a:r>
            <a:r>
              <a:rPr lang="cs-CZ" altLang="cs-CZ" sz="1800" i="0" baseline="0" dirty="0">
                <a:solidFill>
                  <a:schemeClr val="tx1"/>
                </a:solidFill>
              </a:rPr>
              <a:t>: tlak se šíří v celém objemu </a:t>
            </a:r>
            <a:r>
              <a:rPr lang="cs-CZ" altLang="cs-CZ" sz="1800" i="0" baseline="0" dirty="0" smtClean="0">
                <a:solidFill>
                  <a:schemeClr val="tx1"/>
                </a:solidFill>
              </a:rPr>
              <a:t>kapaliny</a:t>
            </a:r>
            <a:endParaRPr lang="cs-CZ" altLang="cs-CZ" sz="1800" i="0" baseline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6472345" y="4130647"/>
                <a:ext cx="2683363" cy="120032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cs-CZ" altLang="cs-CZ" sz="1800" baseline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cs-CZ" altLang="cs-CZ" sz="1800" baseline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𝑔h</m:t>
                    </m:r>
                    <m:r>
                      <a:rPr lang="cs-CZ" altLang="cs-CZ" sz="1800" baseline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altLang="cs-CZ" sz="1800" i="0" baseline="0" dirty="0">
                    <a:solidFill>
                      <a:schemeClr val="tx1"/>
                    </a:solidFill>
                  </a:rPr>
                  <a:t>… </a:t>
                </a:r>
                <a:r>
                  <a:rPr lang="cs-CZ" altLang="cs-CZ" sz="1800" u="sng" baseline="0" dirty="0">
                    <a:solidFill>
                      <a:schemeClr val="tx1"/>
                    </a:solidFill>
                  </a:rPr>
                  <a:t>hydrostatický tlak</a:t>
                </a:r>
              </a:p>
              <a:p>
                <a:pPr eaLnBrk="1" hangingPunct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cs-CZ" altLang="cs-CZ" sz="1800" baseline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cs-CZ" altLang="cs-CZ" sz="1800" i="0" baseline="0" dirty="0">
                    <a:solidFill>
                      <a:schemeClr val="tx1"/>
                    </a:solidFill>
                  </a:rPr>
                  <a:t> … celkový tlak</a:t>
                </a:r>
              </a:p>
              <a:p>
                <a:pPr eaLnBrk="1" hangingPunct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cs-CZ" altLang="cs-CZ" sz="1800" baseline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cs-CZ" altLang="cs-CZ" sz="1800" i="0" baseline="0" dirty="0">
                    <a:solidFill>
                      <a:schemeClr val="tx1"/>
                    </a:solidFill>
                  </a:rPr>
                  <a:t> … hloubka</a:t>
                </a:r>
              </a:p>
              <a:p>
                <a:pPr eaLnBrk="1" hangingPunct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cs-CZ" altLang="cs-CZ" sz="1800" baseline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altLang="cs-CZ" sz="18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altLang="cs-CZ" sz="1800" baseline="0" dirty="0">
                    <a:solidFill>
                      <a:schemeClr val="tx1"/>
                    </a:solidFill>
                    <a:latin typeface="Times New Roman" pitchFamily="18" charset="0"/>
                  </a:rPr>
                  <a:t>… </a:t>
                </a:r>
                <a:r>
                  <a:rPr lang="cs-CZ" altLang="cs-CZ" sz="1800" i="0" baseline="0" dirty="0">
                    <a:solidFill>
                      <a:schemeClr val="tx1"/>
                    </a:solidFill>
                  </a:rPr>
                  <a:t>atmosfér. </a:t>
                </a:r>
                <a:r>
                  <a:rPr lang="cs-CZ" altLang="cs-CZ" sz="1800" i="0" baseline="0" dirty="0" smtClean="0">
                    <a:solidFill>
                      <a:schemeClr val="tx1"/>
                    </a:solidFill>
                  </a:rPr>
                  <a:t>tlak</a:t>
                </a:r>
                <a:endParaRPr lang="cs-CZ" altLang="cs-CZ" sz="1800" i="0" baseline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345" y="4130647"/>
                <a:ext cx="2683363" cy="1200329"/>
              </a:xfrm>
              <a:prstGeom prst="rect">
                <a:avLst/>
              </a:prstGeom>
              <a:blipFill>
                <a:blip r:embed="rId17"/>
                <a:stretch>
                  <a:fillRect t="-3046" r="-1136" b="-710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7344521" y="3698787"/>
            <a:ext cx="1374094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altLang="cs-CZ" sz="1800" i="0" baseline="0" dirty="0">
                <a:solidFill>
                  <a:schemeClr val="tx1"/>
                </a:solidFill>
              </a:rPr>
              <a:t>... </a:t>
            </a:r>
            <a:r>
              <a:rPr lang="cs-CZ" altLang="cs-CZ" sz="1800" i="0" baseline="0" dirty="0" err="1">
                <a:solidFill>
                  <a:schemeClr val="tx1"/>
                </a:solidFill>
              </a:rPr>
              <a:t>celk</a:t>
            </a:r>
            <a:r>
              <a:rPr lang="cs-CZ" altLang="cs-CZ" sz="1800" i="0" baseline="0" dirty="0">
                <a:solidFill>
                  <a:schemeClr val="tx1"/>
                </a:solidFill>
              </a:rPr>
              <a:t>. tlak</a:t>
            </a:r>
            <a:endParaRPr lang="en-GB" sz="1800" b="0" i="1" baseline="0" dirty="0" smtClean="0">
              <a:solidFill>
                <a:srgbClr val="000000"/>
              </a:solidFill>
              <a:latin typeface="Cambria Math"/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5645594" y="3690455"/>
                <a:ext cx="1698927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1800" baseline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cs-CZ" altLang="cs-CZ" sz="1800" baseline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cs-CZ" altLang="cs-CZ" sz="1800" baseline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cs-CZ" altLang="cs-CZ" sz="1800" baseline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𝑔h</m:t>
                      </m:r>
                      <m:r>
                        <a:rPr lang="cs-CZ" altLang="cs-CZ" sz="1800" baseline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altLang="cs-CZ" sz="1800" baseline="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cs-CZ" altLang="cs-CZ" sz="180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s-CZ" altLang="cs-CZ" sz="1800" i="0" baseline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594" y="3690455"/>
                <a:ext cx="1698927" cy="369332"/>
              </a:xfrm>
              <a:prstGeom prst="rect">
                <a:avLst/>
              </a:prstGeom>
              <a:blipFill>
                <a:blip r:embed="rId18"/>
                <a:stretch>
                  <a:fillRect b="-1639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5528344" y="2241696"/>
                <a:ext cx="652743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1800" b="0" i="1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cs-CZ" altLang="cs-CZ" sz="1800" baseline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cs-CZ" altLang="cs-CZ" sz="1800" baseline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344" y="2241696"/>
                <a:ext cx="65274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5992018" y="2201166"/>
                <a:ext cx="1384866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aseline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cs-CZ" sz="1800" baseline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1800" baseline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𝑑𝑥𝑑𝑦𝑑𝑧</m:t>
                      </m:r>
                      <m:r>
                        <a:rPr lang="cs-CZ" sz="1800" baseline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1800" baseline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cs-CZ" sz="1800" baseline="0" dirty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018" y="2201166"/>
                <a:ext cx="1384866" cy="369332"/>
              </a:xfrm>
              <a:prstGeom prst="rect">
                <a:avLst/>
              </a:prstGeom>
              <a:blipFill>
                <a:blip r:embed="rId20"/>
                <a:stretch>
                  <a:fillRect b="-1475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5925267" y="2556066"/>
                <a:ext cx="104304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sz="18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𝑝𝑑𝑥𝑑𝑧</m:t>
                      </m:r>
                    </m:oMath>
                  </m:oMathPara>
                </a14:m>
                <a:endParaRPr lang="cs-CZ" sz="1800" baseline="0" dirty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267" y="2556066"/>
                <a:ext cx="1043041" cy="369332"/>
              </a:xfrm>
              <a:prstGeom prst="rect">
                <a:avLst/>
              </a:prstGeom>
              <a:blipFill>
                <a:blip r:embed="rId21"/>
                <a:stretch>
                  <a:fillRect b="-1475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6792041" y="2566013"/>
                <a:ext cx="177728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cs-CZ" sz="1800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sz="1800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800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𝑑𝑝</m:t>
                          </m:r>
                        </m:e>
                      </m:d>
                      <m:r>
                        <a:rPr lang="cs-CZ" sz="18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𝑑𝑥𝑑𝑧</m:t>
                      </m:r>
                    </m:oMath>
                  </m:oMathPara>
                </a14:m>
                <a:endParaRPr lang="cs-CZ" sz="1800" baseline="0" dirty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041" y="2566013"/>
                <a:ext cx="1777281" cy="369332"/>
              </a:xfrm>
              <a:prstGeom prst="rect">
                <a:avLst/>
              </a:prstGeom>
              <a:blipFill>
                <a:blip r:embed="rId22"/>
                <a:stretch>
                  <a:fillRect b="-1311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Přímá spojnice 12"/>
          <p:cNvCxnSpPr/>
          <p:nvPr/>
        </p:nvCxnSpPr>
        <p:spPr bwMode="auto">
          <a:xfrm flipV="1">
            <a:off x="7941651" y="2740732"/>
            <a:ext cx="446278" cy="686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Přímá spojnice 35"/>
          <p:cNvCxnSpPr>
            <a:endCxn id="32" idx="1"/>
          </p:cNvCxnSpPr>
          <p:nvPr/>
        </p:nvCxnSpPr>
        <p:spPr bwMode="auto">
          <a:xfrm flipV="1">
            <a:off x="6322669" y="2750679"/>
            <a:ext cx="469372" cy="4748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Přímá spojnice 36"/>
          <p:cNvCxnSpPr/>
          <p:nvPr/>
        </p:nvCxnSpPr>
        <p:spPr bwMode="auto">
          <a:xfrm flipV="1">
            <a:off x="6322669" y="2336257"/>
            <a:ext cx="219423" cy="1963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Přímá spojnice 40"/>
          <p:cNvCxnSpPr/>
          <p:nvPr/>
        </p:nvCxnSpPr>
        <p:spPr bwMode="auto">
          <a:xfrm flipV="1">
            <a:off x="6849776" y="2323454"/>
            <a:ext cx="219423" cy="1963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/>
              <p:nvPr/>
            </p:nvSpPr>
            <p:spPr>
              <a:xfrm>
                <a:off x="5443770" y="2941144"/>
                <a:ext cx="737317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𝑑𝑝</m:t>
                      </m:r>
                      <m:r>
                        <a:rPr lang="cs-CZ" sz="18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1800" baseline="0" dirty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770" y="2941144"/>
                <a:ext cx="737317" cy="369332"/>
              </a:xfrm>
              <a:prstGeom prst="rect">
                <a:avLst/>
              </a:prstGeom>
              <a:blipFill>
                <a:blip r:embed="rId23"/>
                <a:stretch>
                  <a:fillRect b="-1475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/>
              <p:nvPr/>
            </p:nvSpPr>
            <p:spPr>
              <a:xfrm>
                <a:off x="6012714" y="2930063"/>
                <a:ext cx="70019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altLang="cs-CZ" sz="1800" baseline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cs-CZ" altLang="cs-CZ" sz="1800" baseline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cs-CZ" sz="1800" baseline="0" dirty="0" smtClean="0">
                    <a:solidFill>
                      <a:schemeClr val="tx1"/>
                    </a:solidFill>
                    <a:latin typeface="Cambria Math"/>
                  </a:rPr>
                  <a:t>dy</a:t>
                </a:r>
                <a:endParaRPr lang="cs-CZ" sz="1800" baseline="0" dirty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714" y="2930063"/>
                <a:ext cx="700192" cy="369332"/>
              </a:xfrm>
              <a:prstGeom prst="rect">
                <a:avLst/>
              </a:prstGeom>
              <a:blipFill>
                <a:blip r:embed="rId24"/>
                <a:stretch>
                  <a:fillRect t="-11667" r="-6957" b="-2500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/>
              <p:nvPr/>
            </p:nvSpPr>
            <p:spPr>
              <a:xfrm>
                <a:off x="6576141" y="2748619"/>
                <a:ext cx="915379" cy="720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0" i="1" baseline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nary>
                        <m:naryPr>
                          <m:ctrlPr>
                            <a:rPr lang="cs-CZ" sz="1800" b="0" i="1" baseline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800" b="0" i="1" baseline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cs-CZ" sz="1800" b="0" i="1" baseline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/>
                      </m:nary>
                    </m:oMath>
                  </m:oMathPara>
                </a14:m>
                <a:endParaRPr lang="cs-CZ" sz="1800" baseline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141" y="2748619"/>
                <a:ext cx="915379" cy="72090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5473191" y="3326405"/>
                <a:ext cx="1438279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18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cs-CZ" altLang="cs-CZ" sz="1800" i="1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cs-CZ" altLang="cs-CZ" sz="1800" b="0" i="1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altLang="cs-CZ" sz="1800" b="0" i="1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cs-CZ" altLang="cs-CZ" sz="1800" b="0" i="1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altLang="cs-CZ" sz="1800" b="0" i="1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cs-CZ" altLang="cs-CZ" sz="1800" i="0" baseline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191" y="3326405"/>
                <a:ext cx="1438279" cy="369332"/>
              </a:xfrm>
              <a:prstGeom prst="rect">
                <a:avLst/>
              </a:prstGeom>
              <a:blipFill>
                <a:blip r:embed="rId26"/>
                <a:stretch>
                  <a:fillRect b="-1000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/>
              <p:cNvSpPr txBox="1"/>
              <p:nvPr/>
            </p:nvSpPr>
            <p:spPr>
              <a:xfrm>
                <a:off x="6684437" y="3329868"/>
                <a:ext cx="948465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1800" baseline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cs-CZ" altLang="cs-CZ" sz="1800" baseline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cs-CZ" altLang="cs-CZ" sz="1800" baseline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𝑔h</m:t>
                      </m:r>
                    </m:oMath>
                  </m:oMathPara>
                </a14:m>
                <a:endParaRPr lang="cs-CZ" altLang="cs-CZ" sz="1800" i="0" baseline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ovéPol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437" y="3329868"/>
                <a:ext cx="948465" cy="369332"/>
              </a:xfrm>
              <a:prstGeom prst="rect">
                <a:avLst/>
              </a:prstGeom>
              <a:blipFill>
                <a:blip r:embed="rId27"/>
                <a:stretch>
                  <a:fillRect b="-1639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Skupina 26"/>
          <p:cNvGrpSpPr/>
          <p:nvPr/>
        </p:nvGrpSpPr>
        <p:grpSpPr>
          <a:xfrm>
            <a:off x="3662206" y="1997681"/>
            <a:ext cx="1795347" cy="412404"/>
            <a:chOff x="3662206" y="1997681"/>
            <a:chExt cx="1795347" cy="412404"/>
          </a:xfrm>
        </p:grpSpPr>
        <p:sp>
          <p:nvSpPr>
            <p:cNvPr id="24" name="Zaoblený obdélníkový bublinový popisek 23"/>
            <p:cNvSpPr/>
            <p:nvPr/>
          </p:nvSpPr>
          <p:spPr bwMode="auto">
            <a:xfrm>
              <a:off x="3724535" y="1997681"/>
              <a:ext cx="1733018" cy="412404"/>
            </a:xfrm>
            <a:prstGeom prst="wedgeRoundRectCallout">
              <a:avLst>
                <a:gd name="adj1" fmla="val -83744"/>
                <a:gd name="adj2" fmla="val 264326"/>
                <a:gd name="adj3" fmla="val 16667"/>
              </a:avLst>
            </a:prstGeom>
            <a:noFill/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1" u="none" strike="noStrike" cap="none" normalizeH="0" baseline="-25000" smtClean="0">
                <a:ln>
                  <a:noFill/>
                </a:ln>
                <a:solidFill>
                  <a:srgbClr val="9900CC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3662206" y="2024585"/>
              <a:ext cx="1792735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sz="1800" b="0" i="0" baseline="0" dirty="0" smtClean="0">
                  <a:solidFill>
                    <a:srgbClr val="00B050"/>
                  </a:solidFill>
                  <a:latin typeface="+mj-lt"/>
                  <a:ea typeface="Cambria Math"/>
                </a:rPr>
                <a:t>musí být v klidu</a:t>
              </a:r>
              <a:endParaRPr lang="en-GB" sz="1800" b="0" i="0" baseline="0" dirty="0" smtClean="0">
                <a:solidFill>
                  <a:srgbClr val="00B050"/>
                </a:solidFill>
                <a:latin typeface="+mj-lt"/>
                <a:ea typeface="Cambria Math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67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uiExpand="1" build="p"/>
      <p:bldP spid="144396" grpId="0" uiExpand="1"/>
      <p:bldP spid="144397" grpId="0" animBg="1"/>
      <p:bldP spid="18" grpId="0" uiExpand="1"/>
      <p:bldP spid="20" grpId="0" uiExpand="1"/>
      <p:bldP spid="21" grpId="0" uiExpand="1"/>
      <p:bldP spid="23" grpId="0" uiExpand="1"/>
      <p:bldP spid="6" grpId="0"/>
      <p:bldP spid="7" grpId="0"/>
      <p:bldP spid="8" grpId="0"/>
      <p:bldP spid="10" grpId="0"/>
      <p:bldP spid="11" grpId="0"/>
      <p:bldP spid="29" grpId="0"/>
      <p:bldP spid="30" grpId="0"/>
      <p:bldP spid="31" grpId="0"/>
      <p:bldP spid="32" grpId="0"/>
      <p:bldP spid="43" grpId="0"/>
      <p:bldP spid="44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620713"/>
            <a:ext cx="8713787" cy="2985433"/>
          </a:xfrm>
          <a:noFill/>
        </p:spPr>
        <p:txBody>
          <a:bodyPr>
            <a:spAutoFit/>
          </a:bodyPr>
          <a:lstStyle/>
          <a:p>
            <a:pPr eaLnBrk="1" hangingPunct="1"/>
            <a:endParaRPr lang="cs-CZ" altLang="cs-CZ" sz="800" dirty="0" smtClean="0"/>
          </a:p>
          <a:p>
            <a:pPr eaLnBrk="1" hangingPunct="1"/>
            <a:r>
              <a:rPr lang="cs-CZ" altLang="cs-CZ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Hydrostatický tlak</a:t>
            </a:r>
          </a:p>
          <a:p>
            <a:pPr eaLnBrk="1" hangingPunct="1"/>
            <a:endParaRPr lang="cs-CZ" altLang="cs-CZ" dirty="0" smtClean="0">
              <a:solidFill>
                <a:srgbClr val="3333FF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3333FF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3333FF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3333FF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3333FF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3333FF"/>
              </a:solidFill>
            </a:endParaRPr>
          </a:p>
          <a:p>
            <a:pPr eaLnBrk="1" hangingPunct="1"/>
            <a:endParaRPr lang="cs-CZ" altLang="cs-CZ" sz="1000" dirty="0" smtClean="0">
              <a:solidFill>
                <a:srgbClr val="3333FF"/>
              </a:solidFill>
            </a:endParaRPr>
          </a:p>
        </p:txBody>
      </p:sp>
      <p:sp>
        <p:nvSpPr>
          <p:cNvPr id="10244" name="Zástupný symbol pro číslo snímku 5"/>
          <p:cNvSpPr txBox="1">
            <a:spLocks noGrp="1"/>
          </p:cNvSpPr>
          <p:nvPr/>
        </p:nvSpPr>
        <p:spPr bwMode="auto">
          <a:xfrm>
            <a:off x="6804025" y="6453188"/>
            <a:ext cx="21336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600" b="0" i="0" u="none" strike="noStrike" kern="1200" cap="none" spc="0" normalizeH="0" baseline="-2500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4397" name="Rectangle 13"/>
          <p:cNvSpPr>
            <a:spLocks noChangeArrowheads="1"/>
          </p:cNvSpPr>
          <p:nvPr/>
        </p:nvSpPr>
        <p:spPr bwMode="auto">
          <a:xfrm>
            <a:off x="284951" y="1368350"/>
            <a:ext cx="1729606" cy="431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1" u="none" strike="noStrike" kern="1200" cap="none" spc="0" normalizeH="0" baseline="-2500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501679-DD98-4099-8A0A-87CAD41CB93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Fyzika I-2024, SUPL přednáška 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52620" y="4164204"/>
            <a:ext cx="2850076" cy="1034129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Heimlichův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manévr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zubní </a:t>
            </a:r>
            <a:r>
              <a:rPr kumimoji="0" lang="cs-CZ" alt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pasta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hydrostatické paradoxon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84951" y="3417092"/>
            <a:ext cx="3524849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Pascalův zákon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 tlak se šíří v celém objemu </a:t>
            </a:r>
            <a:r>
              <a:rPr kumimoji="0" lang="cs-CZ" alt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kapaliny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917024" y="1800150"/>
                <a:ext cx="2683363" cy="120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cs-CZ" altLang="cs-CZ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𝜌</m:t>
                    </m:r>
                    <m:r>
                      <a:rPr kumimoji="0" lang="cs-CZ" altLang="cs-CZ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𝑔h</m:t>
                    </m:r>
                    <m:r>
                      <a:rPr kumimoji="0" lang="cs-CZ" altLang="cs-CZ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cs-CZ" alt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… </a:t>
                </a:r>
                <a:r>
                  <a:rPr kumimoji="0" lang="cs-CZ" altLang="cs-CZ" sz="1800" b="0" i="1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hydrostatický tlak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cs-CZ" altLang="cs-CZ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kumimoji="0" lang="cs-CZ" alt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… celkový tlak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cs-CZ" altLang="cs-CZ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</m:oMath>
                </a14:m>
                <a:r>
                  <a:rPr kumimoji="0" lang="cs-CZ" alt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… hloubka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cs-CZ" altLang="cs-CZ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cs-CZ" altLang="cs-CZ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</m:oMath>
                </a14:m>
                <a:r>
                  <a:rPr kumimoji="0" lang="cs-CZ" altLang="cs-CZ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… </a:t>
                </a:r>
                <a:r>
                  <a:rPr kumimoji="0" lang="cs-CZ" alt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atmosfér. </a:t>
                </a:r>
                <a:r>
                  <a:rPr kumimoji="0" lang="cs-CZ" altLang="cs-CZ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tlak</a:t>
                </a:r>
                <a:endParaRPr kumimoji="0" lang="cs-CZ" alt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24" y="1800150"/>
                <a:ext cx="2683363" cy="1200329"/>
              </a:xfrm>
              <a:prstGeom prst="rect">
                <a:avLst/>
              </a:prstGeom>
              <a:blipFill>
                <a:blip r:embed="rId2"/>
                <a:stretch>
                  <a:fillRect t="-2538" r="-1134" b="-710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300290" y="1399584"/>
                <a:ext cx="1698927" cy="3693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altLang="cs-CZ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cs-CZ" altLang="cs-CZ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= </m:t>
                      </m:r>
                      <m:r>
                        <a:rPr kumimoji="0" lang="cs-CZ" altLang="cs-CZ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𝜌</m:t>
                      </m:r>
                      <m:r>
                        <a:rPr kumimoji="0" lang="cs-CZ" altLang="cs-CZ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𝑔h</m:t>
                      </m:r>
                      <m:r>
                        <a:rPr kumimoji="0" lang="cs-CZ" altLang="cs-CZ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cs-CZ" altLang="cs-CZ" sz="18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cs-CZ" altLang="cs-CZ" sz="1800" b="0" i="1" u="none" strike="noStrike" kern="1200" cap="none" spc="0" normalizeH="0" baseline="-2500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</m:oMath>
                  </m:oMathPara>
                </a14:m>
                <a:endParaRPr kumimoji="0" lang="cs-CZ" alt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90" y="1399584"/>
                <a:ext cx="1698927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/>
          <a:srcRect l="4376" r="24147"/>
          <a:stretch/>
        </p:blipFill>
        <p:spPr>
          <a:xfrm>
            <a:off x="4788025" y="799526"/>
            <a:ext cx="3528392" cy="3073128"/>
          </a:xfrm>
          <a:prstGeom prst="rect">
            <a:avLst/>
          </a:prstGeom>
        </p:spPr>
      </p:pic>
      <p:sp>
        <p:nvSpPr>
          <p:cNvPr id="48" name="TextovéPole 47"/>
          <p:cNvSpPr txBox="1"/>
          <p:nvPr/>
        </p:nvSpPr>
        <p:spPr>
          <a:xfrm>
            <a:off x="5148064" y="4051467"/>
            <a:ext cx="52610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sz="1800" b="0" i="0" baseline="0" dirty="0" smtClean="0">
                <a:solidFill>
                  <a:srgbClr val="00B050"/>
                </a:solidFill>
                <a:latin typeface="+mn-lt"/>
                <a:ea typeface="Cambria Math"/>
              </a:rPr>
              <a:t>5/5</a:t>
            </a:r>
            <a:endParaRPr lang="en-GB" sz="1800" b="0" i="0" baseline="0" dirty="0" smtClean="0">
              <a:solidFill>
                <a:srgbClr val="00B050"/>
              </a:solidFill>
              <a:latin typeface="+mn-lt"/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55857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54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4313" y="260648"/>
                <a:ext cx="8929687" cy="6121400"/>
              </a:xfrm>
            </p:spPr>
            <p:txBody>
              <a:bodyPr/>
              <a:lstStyle/>
              <a:p>
                <a:pPr eaLnBrk="1" hangingPunct="1"/>
                <a:r>
                  <a:rPr lang="cs-CZ" altLang="cs-CZ" dirty="0" smtClean="0">
                    <a:solidFill>
                      <a:srgbClr val="9900CC"/>
                    </a:solidFill>
                  </a:rPr>
                  <a:t>Př. Tlaková síla (≠ hydrostatický tlak) na dno a svislou stěnu nádoby</a:t>
                </a:r>
                <a:br>
                  <a:rPr lang="cs-CZ" altLang="cs-CZ" dirty="0" smtClean="0">
                    <a:solidFill>
                      <a:srgbClr val="9900CC"/>
                    </a:solidFill>
                  </a:rPr>
                </a:br>
                <a:r>
                  <a:rPr lang="cs-CZ" altLang="cs-CZ" dirty="0" smtClean="0">
                    <a:solidFill>
                      <a:srgbClr val="9900CC"/>
                    </a:solidFill>
                  </a:rPr>
                  <a:t>dáno: </a:t>
                </a:r>
                <a14:m>
                  <m:oMath xmlns:m="http://schemas.openxmlformats.org/officeDocument/2006/math">
                    <m:r>
                      <a:rPr lang="cs-CZ" altLang="cs-CZ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cs-CZ" altLang="cs-CZ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cs-CZ" altLang="cs-CZ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cs-CZ" altLang="cs-CZ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cs-CZ" altLang="cs-CZ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cs-CZ" altLang="cs-CZ" b="0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cs-CZ" altLang="cs-CZ" dirty="0" smtClean="0">
                  <a:solidFill>
                    <a:srgbClr val="9900CC"/>
                  </a:solidFill>
                </a:endParaRPr>
              </a:p>
              <a:p>
                <a:pPr eaLnBrk="1" hangingPunct="1"/>
                <a:endParaRPr lang="cs-CZ" altLang="cs-CZ" dirty="0" smtClean="0">
                  <a:solidFill>
                    <a:srgbClr val="9900CC"/>
                  </a:solidFill>
                </a:endParaRPr>
              </a:p>
              <a:p>
                <a:pPr eaLnBrk="1" hangingPunct="1"/>
                <a:endParaRPr lang="cs-CZ" altLang="cs-CZ" dirty="0" smtClean="0">
                  <a:solidFill>
                    <a:srgbClr val="9900CC"/>
                  </a:solidFill>
                </a:endParaRPr>
              </a:p>
              <a:p>
                <a:pPr eaLnBrk="1" hangingPunct="1"/>
                <a:endParaRPr lang="cs-CZ" altLang="cs-CZ" dirty="0" smtClean="0">
                  <a:solidFill>
                    <a:srgbClr val="9900CC"/>
                  </a:solidFill>
                </a:endParaRPr>
              </a:p>
              <a:p>
                <a:pPr eaLnBrk="1" hangingPunct="1"/>
                <a:endParaRPr lang="cs-CZ" altLang="cs-CZ" dirty="0" smtClean="0">
                  <a:solidFill>
                    <a:srgbClr val="9900CC"/>
                  </a:solidFill>
                </a:endParaRPr>
              </a:p>
              <a:p>
                <a:pPr eaLnBrk="1" hangingPunct="1"/>
                <a:endParaRPr lang="cs-CZ" altLang="cs-CZ" dirty="0" smtClean="0">
                  <a:solidFill>
                    <a:srgbClr val="9900CC"/>
                  </a:solidFill>
                </a:endParaRPr>
              </a:p>
              <a:p>
                <a:pPr eaLnBrk="1" hangingPunct="1"/>
                <a:endParaRPr lang="cs-CZ" altLang="cs-CZ" dirty="0" smtClean="0">
                  <a:solidFill>
                    <a:srgbClr val="9900CC"/>
                  </a:solidFill>
                </a:endParaRPr>
              </a:p>
              <a:p>
                <a:pPr eaLnBrk="1" hangingPunct="1"/>
                <a:endParaRPr lang="cs-CZ" altLang="cs-CZ" dirty="0" smtClean="0">
                  <a:solidFill>
                    <a:srgbClr val="9900CC"/>
                  </a:solidFill>
                </a:endParaRPr>
              </a:p>
              <a:p>
                <a:pPr eaLnBrk="1" hangingPunct="1"/>
                <a:endParaRPr lang="cs-CZ" altLang="cs-CZ" dirty="0" smtClean="0">
                  <a:solidFill>
                    <a:srgbClr val="9900CC"/>
                  </a:solidFill>
                </a:endParaRPr>
              </a:p>
              <a:p>
                <a:pPr eaLnBrk="1" hangingPunct="1"/>
                <a:endParaRPr lang="cs-CZ" altLang="cs-CZ" dirty="0" smtClean="0">
                  <a:solidFill>
                    <a:srgbClr val="9900CC"/>
                  </a:solidFill>
                </a:endParaRPr>
              </a:p>
              <a:p>
                <a:pPr eaLnBrk="1" hangingPunct="1"/>
                <a:r>
                  <a:rPr lang="cs-CZ" altLang="cs-CZ" dirty="0" smtClean="0">
                    <a:solidFill>
                      <a:srgbClr val="9900CC"/>
                    </a:solidFill>
                  </a:rPr>
                  <a:t>	</a:t>
                </a:r>
              </a:p>
              <a:p>
                <a:pPr eaLnBrk="1" hangingPunct="1"/>
                <a:r>
                  <a:rPr lang="cs-CZ" altLang="cs-CZ" dirty="0" smtClean="0">
                    <a:solidFill>
                      <a:srgbClr val="9900CC"/>
                    </a:solidFill>
                  </a:rPr>
                  <a:t>			</a:t>
                </a:r>
                <a:endParaRPr lang="en-US" altLang="cs-CZ" dirty="0" smtClean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45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4313" y="260648"/>
                <a:ext cx="8929687" cy="6121400"/>
              </a:xfrm>
              <a:blipFill>
                <a:blip r:embed="rId3"/>
                <a:stretch>
                  <a:fillRect l="-683" t="-5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827088" y="1052513"/>
          <a:ext cx="4494212" cy="262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8" name="CorelDRAW" r:id="rId4" imgW="4494035" imgH="2623393" progId="CorelDRAW.Graphic.13">
                  <p:embed/>
                </p:oleObj>
              </mc:Choice>
              <mc:Fallback>
                <p:oleObj name="CorelDRAW" r:id="rId4" imgW="4494035" imgH="2623393" progId="CorelDRAW.Graphic.13">
                  <p:embed/>
                  <p:pic>
                    <p:nvPicPr>
                      <p:cNvPr id="1454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052513"/>
                        <a:ext cx="4494212" cy="262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4" name="Object 6"/>
          <p:cNvGraphicFramePr>
            <a:graphicFrameLocks noChangeAspect="1"/>
          </p:cNvGraphicFramePr>
          <p:nvPr/>
        </p:nvGraphicFramePr>
        <p:xfrm>
          <a:off x="827088" y="1052513"/>
          <a:ext cx="4494212" cy="262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9" name="CorelDRAW" r:id="rId6" imgW="4494035" imgH="2623393" progId="CorelDRAW.Graphic.13">
                  <p:embed/>
                </p:oleObj>
              </mc:Choice>
              <mc:Fallback>
                <p:oleObj name="CorelDRAW" r:id="rId6" imgW="4494035" imgH="2623393" progId="CorelDRAW.Graphic.13">
                  <p:embed/>
                  <p:pic>
                    <p:nvPicPr>
                      <p:cNvPr id="1454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052513"/>
                        <a:ext cx="4494212" cy="262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5" name="Object 7"/>
          <p:cNvGraphicFramePr>
            <a:graphicFrameLocks noChangeAspect="1"/>
          </p:cNvGraphicFramePr>
          <p:nvPr/>
        </p:nvGraphicFramePr>
        <p:xfrm>
          <a:off x="827088" y="1052513"/>
          <a:ext cx="4494212" cy="262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0" name="CorelDRAW" r:id="rId8" imgW="4494035" imgH="2623393" progId="CorelDRAW.Graphic.13">
                  <p:embed/>
                </p:oleObj>
              </mc:Choice>
              <mc:Fallback>
                <p:oleObj name="CorelDRAW" r:id="rId8" imgW="4494035" imgH="2623393" progId="CorelDRAW.Graphic.13">
                  <p:embed/>
                  <p:pic>
                    <p:nvPicPr>
                      <p:cNvPr id="1454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052513"/>
                        <a:ext cx="4494212" cy="262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6" name="Object 8"/>
          <p:cNvGraphicFramePr>
            <a:graphicFrameLocks noChangeAspect="1"/>
          </p:cNvGraphicFramePr>
          <p:nvPr/>
        </p:nvGraphicFramePr>
        <p:xfrm>
          <a:off x="827088" y="1052513"/>
          <a:ext cx="4494212" cy="262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1" name="CorelDRAW" r:id="rId10" imgW="4494035" imgH="2623393" progId="CorelDRAW.Graphic.13">
                  <p:embed/>
                </p:oleObj>
              </mc:Choice>
              <mc:Fallback>
                <p:oleObj name="CorelDRAW" r:id="rId10" imgW="4494035" imgH="2623393" progId="CorelDRAW.Graphic.13">
                  <p:embed/>
                  <p:pic>
                    <p:nvPicPr>
                      <p:cNvPr id="1454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052513"/>
                        <a:ext cx="4494212" cy="262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8" name="Object 10"/>
          <p:cNvGraphicFramePr>
            <a:graphicFrameLocks noChangeAspect="1"/>
          </p:cNvGraphicFramePr>
          <p:nvPr/>
        </p:nvGraphicFramePr>
        <p:xfrm>
          <a:off x="827088" y="1052513"/>
          <a:ext cx="4494212" cy="262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2" name="CorelDRAW" r:id="rId12" imgW="4494035" imgH="2623393" progId="CorelDRAW.Graphic.13">
                  <p:embed/>
                </p:oleObj>
              </mc:Choice>
              <mc:Fallback>
                <p:oleObj name="CorelDRAW" r:id="rId12" imgW="4494035" imgH="2623393" progId="CorelDRAW.Graphic.13">
                  <p:embed/>
                  <p:pic>
                    <p:nvPicPr>
                      <p:cNvPr id="1454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052513"/>
                        <a:ext cx="4494212" cy="262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9" name="Object 11"/>
          <p:cNvGraphicFramePr>
            <a:graphicFrameLocks noChangeAspect="1"/>
          </p:cNvGraphicFramePr>
          <p:nvPr/>
        </p:nvGraphicFramePr>
        <p:xfrm>
          <a:off x="827088" y="1052513"/>
          <a:ext cx="4494212" cy="262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3" name="CorelDRAW" r:id="rId14" imgW="4494035" imgH="2623393" progId="CorelDRAW.Graphic.13">
                  <p:embed/>
                </p:oleObj>
              </mc:Choice>
              <mc:Fallback>
                <p:oleObj name="CorelDRAW" r:id="rId14" imgW="4494035" imgH="2623393" progId="CorelDRAW.Graphic.13">
                  <p:embed/>
                  <p:pic>
                    <p:nvPicPr>
                      <p:cNvPr id="1454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052513"/>
                        <a:ext cx="4494212" cy="262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Fyzika I-2024, SUPL přednáška 4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01679-DD98-4099-8A0A-87CAD41CB93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5" name="Přímá spojnice se šipkou 4"/>
          <p:cNvCxnSpPr/>
          <p:nvPr/>
        </p:nvCxnSpPr>
        <p:spPr bwMode="auto">
          <a:xfrm>
            <a:off x="3851920" y="1628800"/>
            <a:ext cx="24755" cy="95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Přímá spojnice se šipkou 6"/>
          <p:cNvCxnSpPr/>
          <p:nvPr/>
        </p:nvCxnSpPr>
        <p:spPr bwMode="auto">
          <a:xfrm>
            <a:off x="3851920" y="1638300"/>
            <a:ext cx="0" cy="845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bevel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564410" y="1877714"/>
                <a:ext cx="312265" cy="30777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b="0" i="1" baseline="0" dirty="0" smtClean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410" y="1877714"/>
                <a:ext cx="312265" cy="307777"/>
              </a:xfrm>
              <a:prstGeom prst="rect">
                <a:avLst/>
              </a:prstGeom>
              <a:blipFill>
                <a:blip r:embed="rId16"/>
                <a:stretch>
                  <a:fillRect l="-19608" r="-9804" b="-2745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8172400" y="40126"/>
                <a:ext cx="852926" cy="58233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𝑝</m:t>
                      </m:r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𝑑𝐹</m:t>
                          </m:r>
                        </m:num>
                        <m:den>
                          <m: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𝑑𝑆</m:t>
                          </m:r>
                        </m:den>
                      </m:f>
                    </m:oMath>
                  </m:oMathPara>
                </a14:m>
                <a:endParaRPr lang="cs-CZ" b="0" i="1" baseline="0" dirty="0" smtClean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40126"/>
                <a:ext cx="852926" cy="58233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7973093" y="765175"/>
                <a:ext cx="1140120" cy="30777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𝑑𝐹</m:t>
                      </m:r>
                      <m:r>
                        <a:rPr lang="cs-CZ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cs-CZ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𝑝𝑑𝑆</m:t>
                      </m:r>
                    </m:oMath>
                  </m:oMathPara>
                </a14:m>
                <a:endParaRPr lang="cs-CZ" b="0" i="1" baseline="0" dirty="0" smtClean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093" y="765175"/>
                <a:ext cx="1140120" cy="307777"/>
              </a:xfrm>
              <a:prstGeom prst="rect">
                <a:avLst/>
              </a:prstGeom>
              <a:blipFill>
                <a:blip r:embed="rId18"/>
                <a:stretch>
                  <a:fillRect l="-5348" r="-6417" b="-3800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5214327" y="1509856"/>
            <a:ext cx="1368648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cs-CZ" altLang="cs-CZ" i="0" kern="0" baseline="0" dirty="0">
                <a:latin typeface="Tahoma"/>
              </a:rPr>
              <a:t>a) na </a:t>
            </a:r>
            <a:r>
              <a:rPr lang="cs-CZ" altLang="cs-CZ" i="0" kern="0" baseline="0" dirty="0" smtClean="0">
                <a:latin typeface="Tahoma"/>
              </a:rPr>
              <a:t>dno</a:t>
            </a:r>
            <a:endParaRPr lang="cs-CZ" altLang="cs-CZ" i="0" kern="0" baseline="0" dirty="0">
              <a:latin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5666585" y="1930433"/>
                <a:ext cx="1026628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𝐹</m:t>
                      </m:r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𝑝𝑆</m:t>
                      </m:r>
                    </m:oMath>
                  </m:oMathPara>
                </a14:m>
                <a:endParaRPr lang="en-GB" b="0" i="1" baseline="0" dirty="0" smtClean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585" y="1930433"/>
                <a:ext cx="1026628" cy="400110"/>
              </a:xfrm>
              <a:prstGeom prst="rect">
                <a:avLst/>
              </a:prstGeom>
              <a:blipFill>
                <a:blip r:embed="rId19"/>
                <a:stretch>
                  <a:fillRect b="-1692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6478453" y="1948906"/>
                <a:ext cx="1407501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h</m:t>
                      </m:r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b="0" i="1" baseline="0" dirty="0" smtClean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453" y="1948906"/>
                <a:ext cx="1407501" cy="400110"/>
              </a:xfrm>
              <a:prstGeom prst="rect">
                <a:avLst/>
              </a:prstGeom>
              <a:blipFill>
                <a:blip r:embed="rId20"/>
                <a:stretch>
                  <a:fillRect b="-1076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5209477" y="2483396"/>
            <a:ext cx="3716164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cs-CZ" altLang="cs-CZ" i="0" kern="0" baseline="0" dirty="0">
                <a:latin typeface="Tahoma"/>
              </a:rPr>
              <a:t>b) na svislou stěnu</a:t>
            </a:r>
          </a:p>
          <a:p>
            <a:pPr marL="342900" lvl="0" indent="-342900">
              <a:spcBef>
                <a:spcPct val="20000"/>
              </a:spcBef>
            </a:pPr>
            <a:r>
              <a:rPr lang="cs-CZ" altLang="cs-CZ" i="0" kern="0" baseline="0" dirty="0">
                <a:latin typeface="Tahoma"/>
              </a:rPr>
              <a:t>	</a:t>
            </a:r>
            <a:r>
              <a:rPr lang="cs-CZ" altLang="cs-CZ" i="0" kern="0" baseline="0" dirty="0" smtClean="0">
                <a:latin typeface="Tahoma"/>
              </a:rPr>
              <a:t>- </a:t>
            </a:r>
            <a:r>
              <a:rPr lang="cs-CZ" altLang="cs-CZ" i="0" kern="0" baseline="0" dirty="0">
                <a:latin typeface="Tahoma"/>
              </a:rPr>
              <a:t>velikost výsledné </a:t>
            </a:r>
            <a:r>
              <a:rPr lang="cs-CZ" altLang="cs-CZ" i="0" kern="0" baseline="0" dirty="0" smtClean="0">
                <a:latin typeface="Tahoma"/>
              </a:rPr>
              <a:t>síly</a:t>
            </a:r>
            <a:endParaRPr lang="cs-CZ" altLang="cs-CZ" i="0" kern="0" baseline="0" dirty="0">
              <a:latin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5176420" y="3252837"/>
                <a:ext cx="1689437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𝑑𝐹</m:t>
                      </m:r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𝑑𝑆</m:t>
                      </m:r>
                    </m:oMath>
                  </m:oMathPara>
                </a14:m>
                <a:endParaRPr lang="en-GB" b="0" i="1" baseline="0" dirty="0" smtClean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420" y="3252837"/>
                <a:ext cx="1689437" cy="400110"/>
              </a:xfrm>
              <a:prstGeom prst="rect">
                <a:avLst/>
              </a:prstGeom>
              <a:blipFill>
                <a:blip r:embed="rId21"/>
                <a:stretch>
                  <a:fillRect b="-1076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6678856" y="3244824"/>
                <a:ext cx="1580882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𝑦</m:t>
                      </m:r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𝑎𝑑𝑦</m:t>
                      </m:r>
                    </m:oMath>
                  </m:oMathPara>
                </a14:m>
                <a:endParaRPr lang="en-GB" b="0" i="1" baseline="0" dirty="0" smtClean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856" y="3244824"/>
                <a:ext cx="1580882" cy="400110"/>
              </a:xfrm>
              <a:prstGeom prst="rect">
                <a:avLst/>
              </a:prstGeom>
              <a:blipFill>
                <a:blip r:embed="rId22"/>
                <a:stretch>
                  <a:fillRect b="-1666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4486102" y="3700257"/>
                <a:ext cx="1693797" cy="102630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cs-CZ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𝑔𝑎</m:t>
                      </m:r>
                      <m:nary>
                        <m:naryPr>
                          <m:limLoc m:val="undOvr"/>
                          <m:ctrlPr>
                            <a:rPr lang="cs-CZ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cs-CZ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</m:sup>
                        <m:e>
                          <m: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  <m:r>
                            <a:rPr lang="cs-CZ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en-GB" b="0" i="1" baseline="0" dirty="0" smtClean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102" y="3700257"/>
                <a:ext cx="1693797" cy="102630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8015433" y="3252837"/>
                <a:ext cx="1180387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cs-CZ" b="0" i="0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fce</m:t>
                      </m:r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(</m:t>
                      </m:r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𝑦</m:t>
                      </m:r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b="0" i="1" baseline="0" dirty="0" smtClean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433" y="3252837"/>
                <a:ext cx="1180387" cy="400110"/>
              </a:xfrm>
              <a:prstGeom prst="rect">
                <a:avLst/>
              </a:prstGeom>
              <a:blipFill>
                <a:blip r:embed="rId24"/>
                <a:stretch>
                  <a:fillRect b="-1846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3223532" y="3732151"/>
                <a:ext cx="1313244" cy="102630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𝐹</m:t>
                      </m:r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</m:sup>
                        <m:e>
                          <m: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𝑑𝐹</m:t>
                          </m:r>
                        </m:e>
                      </m:nary>
                    </m:oMath>
                  </m:oMathPara>
                </a14:m>
                <a:endParaRPr lang="en-GB" b="0" i="1" baseline="0" dirty="0" smtClean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532" y="3732151"/>
                <a:ext cx="1313244" cy="102630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6088643" y="3881729"/>
                <a:ext cx="1406795" cy="6685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cs-CZ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cs-CZ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𝑔𝑎</m:t>
                      </m:r>
                      <m:sSup>
                        <m:sSupPr>
                          <m:ctrlPr>
                            <a:rPr lang="cs-CZ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cs-CZ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b="0" i="1" baseline="0" dirty="0" smtClean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643" y="3881729"/>
                <a:ext cx="1406795" cy="66851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383343" y="4717368"/>
            <a:ext cx="8149097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cs-CZ" altLang="cs-CZ" i="0" kern="0" baseline="0" dirty="0">
                <a:latin typeface="Tahoma"/>
              </a:rPr>
              <a:t>- působiště síly (moment výsledné síly = </a:t>
            </a:r>
            <a:r>
              <a:rPr lang="cs-CZ" altLang="cs-CZ" i="0" kern="0" baseline="0" dirty="0" smtClean="0">
                <a:latin typeface="Tahoma"/>
              </a:rPr>
              <a:t>součet momentů </a:t>
            </a:r>
            <a:r>
              <a:rPr lang="cs-CZ" altLang="cs-CZ" i="0" kern="0" baseline="0" dirty="0" err="1">
                <a:latin typeface="Tahoma"/>
              </a:rPr>
              <a:t>jednotl</a:t>
            </a:r>
            <a:r>
              <a:rPr lang="cs-CZ" altLang="cs-CZ" i="0" kern="0" baseline="0" dirty="0">
                <a:latin typeface="Tahoma"/>
              </a:rPr>
              <a:t>. sil</a:t>
            </a:r>
            <a:r>
              <a:rPr lang="cs-CZ" altLang="cs-CZ" i="0" kern="0" baseline="0" dirty="0" smtClean="0">
                <a:latin typeface="Tahoma"/>
              </a:rPr>
              <a:t>)</a:t>
            </a:r>
            <a:endParaRPr lang="en-US" altLang="cs-CZ" i="0" kern="0" baseline="0" dirty="0">
              <a:latin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3828987" y="5230678"/>
                <a:ext cx="850169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𝐹</m:t>
                      </m:r>
                      <m:sSub>
                        <m:sSubPr>
                          <m:ctrlP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b="0" i="1" baseline="0" dirty="0" smtClean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987" y="5230678"/>
                <a:ext cx="850169" cy="400110"/>
              </a:xfrm>
              <a:prstGeom prst="rect">
                <a:avLst/>
              </a:prstGeom>
              <a:blipFill>
                <a:blip r:embed="rId27"/>
                <a:stretch>
                  <a:fillRect b="-1060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3349641" y="5789945"/>
                <a:ext cx="1777858" cy="6685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cs-CZ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cs-CZ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𝑔𝑎</m:t>
                      </m:r>
                      <m:sSup>
                        <m:sSupPr>
                          <m:ctrlPr>
                            <a:rPr lang="cs-CZ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cs-CZ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GB" b="0" i="1" baseline="0" dirty="0" smtClean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641" y="5789945"/>
                <a:ext cx="1777858" cy="66851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4679156" y="4914943"/>
                <a:ext cx="1409680" cy="102630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</m:sup>
                        <m:e>
                          <m: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𝑑𝐹</m:t>
                          </m:r>
                          <m: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en-GB" b="0" i="1" baseline="0" dirty="0" smtClean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156" y="4914943"/>
                <a:ext cx="1409680" cy="102630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4926106" y="5607986"/>
                <a:ext cx="1906419" cy="102630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</m:sup>
                        <m:e>
                          <m:r>
                            <a:rPr lang="cs-CZ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  <m:r>
                            <a:rPr lang="cs-CZ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cs-CZ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cs-CZ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𝑎𝑑𝑦</m:t>
                          </m:r>
                          <m:r>
                            <a:rPr lang="cs-CZ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en-GB" b="0" i="1" baseline="0" dirty="0" smtClean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106" y="5607986"/>
                <a:ext cx="1906419" cy="102630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7214350" y="5767411"/>
                <a:ext cx="1399357" cy="67056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…</m:t>
                          </m:r>
                          <m: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cs-CZ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h</m:t>
                      </m:r>
                    </m:oMath>
                  </m:oMathPara>
                </a14:m>
                <a:endParaRPr lang="en-GB" b="0" i="1" baseline="0" dirty="0" smtClean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350" y="5767411"/>
                <a:ext cx="1399357" cy="670568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ovéPole 31"/>
          <p:cNvSpPr txBox="1"/>
          <p:nvPr/>
        </p:nvSpPr>
        <p:spPr>
          <a:xfrm>
            <a:off x="646899" y="6185972"/>
            <a:ext cx="652743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sz="1800" b="0" i="0" baseline="0" dirty="0" smtClean="0">
                <a:solidFill>
                  <a:srgbClr val="00B050"/>
                </a:solidFill>
                <a:latin typeface="+mn-lt"/>
                <a:ea typeface="Cambria Math"/>
              </a:rPr>
              <a:t>5/13</a:t>
            </a:r>
            <a:endParaRPr lang="en-GB" sz="1800" b="0" i="0" baseline="0" dirty="0" smtClean="0">
              <a:solidFill>
                <a:srgbClr val="00B050"/>
              </a:solidFill>
              <a:latin typeface="+mn-lt"/>
              <a:ea typeface="Cambria Math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1516198" y="6189912"/>
            <a:ext cx="652743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sz="1800" b="0" i="0" baseline="0" dirty="0" smtClean="0">
                <a:solidFill>
                  <a:srgbClr val="00B050"/>
                </a:solidFill>
                <a:latin typeface="+mn-lt"/>
                <a:ea typeface="Cambria Math"/>
              </a:rPr>
              <a:t>5/14</a:t>
            </a:r>
            <a:endParaRPr lang="en-GB" sz="1800" b="0" i="0" baseline="0" dirty="0" smtClean="0">
              <a:solidFill>
                <a:srgbClr val="00B050"/>
              </a:solidFill>
              <a:latin typeface="+mn-lt"/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4945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8" grpId="0"/>
      <p:bldP spid="18" grpId="0"/>
      <p:bldP spid="10" grpId="0"/>
      <p:bldP spid="20" grpId="0"/>
      <p:bldP spid="21" grpId="0"/>
      <p:bldP spid="22" grpId="0"/>
      <p:bldP spid="23" grpId="0"/>
      <p:bldP spid="24" grpId="0"/>
      <p:bldP spid="25" grpId="0"/>
      <p:bldP spid="11" grpId="0"/>
      <p:bldP spid="27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4313" y="260350"/>
            <a:ext cx="8713787" cy="612140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9900CC"/>
                </a:solidFill>
              </a:rPr>
              <a:t>Př. </a:t>
            </a:r>
            <a:r>
              <a:rPr lang="en-US" altLang="cs-CZ" dirty="0" smtClean="0">
                <a:solidFill>
                  <a:srgbClr val="9900CC"/>
                </a:solidFill>
              </a:rPr>
              <a:t>U-</a:t>
            </a:r>
            <a:r>
              <a:rPr lang="en-US" altLang="cs-CZ" dirty="0" err="1" smtClean="0">
                <a:solidFill>
                  <a:srgbClr val="9900CC"/>
                </a:solidFill>
              </a:rPr>
              <a:t>trubice</a:t>
            </a:r>
            <a:r>
              <a:rPr lang="cs-CZ" altLang="cs-CZ" dirty="0" smtClean="0">
                <a:solidFill>
                  <a:srgbClr val="9900CC"/>
                </a:solidFill>
              </a:rPr>
              <a:t>, dvě nemísitelné kapaliny podle obrázku, v rovnováze</a:t>
            </a:r>
          </a:p>
          <a:p>
            <a:pPr eaLnBrk="1" hangingPunct="1"/>
            <a:r>
              <a:rPr lang="cs-CZ" altLang="cs-CZ" dirty="0" smtClean="0">
                <a:solidFill>
                  <a:srgbClr val="9900CC"/>
                </a:solidFill>
              </a:rPr>
              <a:t>	Zapište </a:t>
            </a:r>
            <a:r>
              <a:rPr lang="cs-CZ" altLang="cs-CZ" dirty="0" err="1" smtClean="0">
                <a:solidFill>
                  <a:srgbClr val="9900CC"/>
                </a:solidFill>
              </a:rPr>
              <a:t>podm</a:t>
            </a:r>
            <a:r>
              <a:rPr lang="cs-CZ" altLang="cs-CZ" dirty="0" smtClean="0">
                <a:solidFill>
                  <a:srgbClr val="9900CC"/>
                </a:solidFill>
              </a:rPr>
              <a:t>. rovnováhy. </a:t>
            </a:r>
          </a:p>
          <a:p>
            <a:pPr eaLnBrk="1" hangingPunct="1"/>
            <a:endParaRPr lang="cs-CZ" altLang="cs-CZ" dirty="0" smtClean="0">
              <a:solidFill>
                <a:srgbClr val="9900CC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9900CC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9900CC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9900CC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9900CC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9900CC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9900CC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9900CC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9900CC"/>
              </a:solidFill>
            </a:endParaRPr>
          </a:p>
          <a:p>
            <a:pPr eaLnBrk="1" hangingPunct="1"/>
            <a:endParaRPr lang="en-US" altLang="cs-CZ" dirty="0" smtClean="0">
              <a:solidFill>
                <a:srgbClr val="9900CC"/>
              </a:solidFill>
            </a:endParaRPr>
          </a:p>
        </p:txBody>
      </p:sp>
      <p:graphicFrame>
        <p:nvGraphicFramePr>
          <p:cNvPr id="148486" name="Object 6"/>
          <p:cNvGraphicFramePr>
            <a:graphicFrameLocks noChangeAspect="1"/>
          </p:cNvGraphicFramePr>
          <p:nvPr/>
        </p:nvGraphicFramePr>
        <p:xfrm>
          <a:off x="1258888" y="1844675"/>
          <a:ext cx="2582862" cy="329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3" name="CorelDRAW" r:id="rId3" imgW="2582458" imgH="3297367" progId="CorelDRAW.Graphic.13">
                  <p:embed/>
                </p:oleObj>
              </mc:Choice>
              <mc:Fallback>
                <p:oleObj name="CorelDRAW" r:id="rId3" imgW="2582458" imgH="3297367" progId="CorelDRAW.Graphic.13">
                  <p:embed/>
                  <p:pic>
                    <p:nvPicPr>
                      <p:cNvPr id="1484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844675"/>
                        <a:ext cx="2582862" cy="329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8" name="Line 8"/>
          <p:cNvSpPr>
            <a:spLocks noChangeShapeType="1"/>
          </p:cNvSpPr>
          <p:nvPr/>
        </p:nvSpPr>
        <p:spPr bwMode="auto">
          <a:xfrm>
            <a:off x="2124075" y="4781550"/>
            <a:ext cx="0" cy="360363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8489" name="Line 9"/>
          <p:cNvSpPr>
            <a:spLocks noChangeShapeType="1"/>
          </p:cNvSpPr>
          <p:nvPr/>
        </p:nvSpPr>
        <p:spPr bwMode="auto">
          <a:xfrm>
            <a:off x="1042988" y="4926013"/>
            <a:ext cx="100806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8490" name="Line 10"/>
          <p:cNvSpPr>
            <a:spLocks noChangeShapeType="1"/>
          </p:cNvSpPr>
          <p:nvPr/>
        </p:nvSpPr>
        <p:spPr bwMode="auto">
          <a:xfrm flipH="1">
            <a:off x="2195513" y="4926013"/>
            <a:ext cx="100806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8491" name="Text Box 11"/>
          <p:cNvSpPr txBox="1">
            <a:spLocks noChangeArrowheads="1"/>
          </p:cNvSpPr>
          <p:nvPr/>
        </p:nvSpPr>
        <p:spPr bwMode="auto">
          <a:xfrm>
            <a:off x="539750" y="4913313"/>
            <a:ext cx="465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 sz="2400" baseline="0">
                <a:solidFill>
                  <a:srgbClr val="FF3300"/>
                </a:solidFill>
              </a:rPr>
              <a:t>F</a:t>
            </a:r>
            <a:r>
              <a:rPr lang="cs-CZ" altLang="cs-CZ" sz="2400">
                <a:solidFill>
                  <a:srgbClr val="FF3300"/>
                </a:solidFill>
              </a:rPr>
              <a:t>L</a:t>
            </a:r>
          </a:p>
        </p:txBody>
      </p:sp>
      <p:sp>
        <p:nvSpPr>
          <p:cNvPr id="148492" name="Line 12"/>
          <p:cNvSpPr>
            <a:spLocks noChangeShapeType="1"/>
          </p:cNvSpPr>
          <p:nvPr/>
        </p:nvSpPr>
        <p:spPr bwMode="auto">
          <a:xfrm>
            <a:off x="684213" y="4926013"/>
            <a:ext cx="2159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8494" name="Text Box 14"/>
          <p:cNvSpPr txBox="1">
            <a:spLocks noChangeArrowheads="1"/>
          </p:cNvSpPr>
          <p:nvPr/>
        </p:nvSpPr>
        <p:spPr bwMode="auto">
          <a:xfrm>
            <a:off x="2987675" y="4421188"/>
            <a:ext cx="465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 sz="2400" baseline="0">
                <a:solidFill>
                  <a:srgbClr val="FF3300"/>
                </a:solidFill>
              </a:rPr>
              <a:t>F</a:t>
            </a:r>
            <a:r>
              <a:rPr lang="cs-CZ" altLang="cs-CZ" sz="2400">
                <a:solidFill>
                  <a:srgbClr val="FF3300"/>
                </a:solidFill>
              </a:rPr>
              <a:t>P</a:t>
            </a: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132138" y="4494213"/>
            <a:ext cx="2159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8499" name="Text Box 19"/>
          <p:cNvSpPr txBox="1">
            <a:spLocks noChangeArrowheads="1"/>
          </p:cNvSpPr>
          <p:nvPr/>
        </p:nvSpPr>
        <p:spPr bwMode="auto">
          <a:xfrm>
            <a:off x="1187450" y="1325563"/>
            <a:ext cx="46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 baseline="0">
                <a:solidFill>
                  <a:srgbClr val="FF3300"/>
                </a:solidFill>
              </a:rPr>
              <a:t>p</a:t>
            </a:r>
            <a:r>
              <a:rPr lang="cs-CZ" altLang="cs-CZ">
                <a:solidFill>
                  <a:srgbClr val="FF3300"/>
                </a:solidFill>
              </a:rPr>
              <a:t>L</a:t>
            </a:r>
          </a:p>
        </p:txBody>
      </p:sp>
      <p:sp>
        <p:nvSpPr>
          <p:cNvPr id="148500" name="Text Box 20"/>
          <p:cNvSpPr txBox="1">
            <a:spLocks noChangeArrowheads="1"/>
          </p:cNvSpPr>
          <p:nvPr/>
        </p:nvSpPr>
        <p:spPr bwMode="auto">
          <a:xfrm>
            <a:off x="2555875" y="1325563"/>
            <a:ext cx="46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 baseline="0">
                <a:solidFill>
                  <a:srgbClr val="FF3300"/>
                </a:solidFill>
              </a:rPr>
              <a:t>p</a:t>
            </a:r>
            <a:r>
              <a:rPr lang="cs-CZ" altLang="cs-CZ" sz="2400">
                <a:solidFill>
                  <a:srgbClr val="FF3300"/>
                </a:solidFill>
              </a:rPr>
              <a:t>P</a:t>
            </a:r>
          </a:p>
        </p:txBody>
      </p:sp>
      <p:sp>
        <p:nvSpPr>
          <p:cNvPr id="148501" name="Text Box 21"/>
          <p:cNvSpPr txBox="1">
            <a:spLocks noChangeArrowheads="1"/>
          </p:cNvSpPr>
          <p:nvPr/>
        </p:nvSpPr>
        <p:spPr bwMode="auto">
          <a:xfrm>
            <a:off x="1258888" y="3557588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 baseline="0">
                <a:solidFill>
                  <a:schemeClr val="tx1"/>
                </a:solidFill>
                <a:latin typeface="Symbol" pitchFamily="18" charset="2"/>
              </a:rPr>
              <a:t>r</a:t>
            </a:r>
            <a:r>
              <a:rPr lang="cs-CZ" altLang="cs-CZ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" name="Obdélník 1"/>
          <p:cNvSpPr>
            <a:spLocks noChangeArrowheads="1"/>
          </p:cNvSpPr>
          <p:nvPr/>
        </p:nvSpPr>
        <p:spPr bwMode="auto">
          <a:xfrm>
            <a:off x="3021013" y="2565400"/>
            <a:ext cx="974725" cy="2805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2305" name="TextovéPole 2"/>
          <p:cNvSpPr txBox="1">
            <a:spLocks noChangeArrowheads="1"/>
          </p:cNvSpPr>
          <p:nvPr/>
        </p:nvSpPr>
        <p:spPr bwMode="auto">
          <a:xfrm>
            <a:off x="674688" y="5516563"/>
            <a:ext cx="713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 i="0" baseline="0" dirty="0">
                <a:solidFill>
                  <a:schemeClr val="tx1"/>
                </a:solidFill>
              </a:rPr>
              <a:t>Stačí vyjadřovat rovnost tlaku v levé a pravé trubici v místě </a:t>
            </a:r>
            <a:r>
              <a:rPr lang="cs-CZ" altLang="cs-CZ" i="0" baseline="0" dirty="0" smtClean="0">
                <a:solidFill>
                  <a:schemeClr val="tx1"/>
                </a:solidFill>
              </a:rPr>
              <a:t>rozhraní kapalin</a:t>
            </a:r>
            <a:endParaRPr lang="cs-CZ" altLang="cs-CZ" i="0" baseline="0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Fyzika I-2024, SUPL přednáška 4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01679-DD98-4099-8A0A-87CAD41CB93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211960" y="1988840"/>
                <a:ext cx="4713681" cy="132343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b="0" i="1" baseline="0" dirty="0" smtClean="0">
                    <a:solidFill>
                      <a:srgbClr val="00B050"/>
                    </a:solidFill>
                    <a:latin typeface="+mj-lt"/>
                    <a:ea typeface="Cambria Math"/>
                  </a:rPr>
                  <a:t>Tabule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i="0" baseline="0" dirty="0" smtClean="0">
                    <a:solidFill>
                      <a:srgbClr val="00B050"/>
                    </a:solidFill>
                    <a:latin typeface="+mj-lt"/>
                    <a:ea typeface="Cambria Math"/>
                  </a:rPr>
                  <a:t>Rovnost sil působících z levé a pravé strany na čárkovanou plochy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b="0" i="0" baseline="0" dirty="0" smtClean="0">
                    <a:solidFill>
                      <a:srgbClr val="00B050"/>
                    </a:solidFill>
                    <a:latin typeface="+mj-lt"/>
                    <a:ea typeface="Cambria Math"/>
                  </a:rPr>
                  <a:t>Předpoklad, že vnější tlak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baseline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baseline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cs-CZ" b="0" i="1" baseline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𝐿</m:t>
                        </m:r>
                      </m:sub>
                    </m:sSub>
                    <m:r>
                      <a:rPr lang="cs-CZ" b="0" i="1" baseline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cs-CZ" i="1" baseline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aseline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cs-CZ" b="0" i="1" baseline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𝑃</m:t>
                        </m:r>
                      </m:sub>
                    </m:sSub>
                  </m:oMath>
                </a14:m>
                <a:endParaRPr lang="cs-CZ" b="0" i="0" baseline="0" dirty="0" smtClean="0">
                  <a:solidFill>
                    <a:srgbClr val="00B050"/>
                  </a:solidFill>
                  <a:latin typeface="+mj-lt"/>
                  <a:ea typeface="Cambria Math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988840"/>
                <a:ext cx="4713681" cy="1323439"/>
              </a:xfrm>
              <a:prstGeom prst="rect">
                <a:avLst/>
              </a:prstGeom>
              <a:blipFill>
                <a:blip r:embed="rId5"/>
                <a:stretch>
                  <a:fillRect l="-1423" t="-2304" r="-776" b="-737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4571206" y="4231699"/>
                <a:ext cx="1354922" cy="2769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cs-CZ" sz="1800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cs-CZ" sz="1800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𝑔</m:t>
                      </m:r>
                      <m:d>
                        <m:dPr>
                          <m:ctrlPr>
                            <a:rPr lang="cs-CZ" sz="1800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1800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𝑙</m:t>
                          </m:r>
                          <m:r>
                            <a:rPr lang="cs-CZ" sz="1800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cs-CZ" sz="1800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e>
                      </m:d>
                      <m:r>
                        <a:rPr lang="cs-CZ" sz="1800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800" b="0" i="1" baseline="0" dirty="0" smtClean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06" y="4231699"/>
                <a:ext cx="1354922" cy="276999"/>
              </a:xfrm>
              <a:prstGeom prst="rect">
                <a:avLst/>
              </a:prstGeom>
              <a:blipFill>
                <a:blip r:embed="rId6"/>
                <a:stretch>
                  <a:fillRect l="-4054" r="-1351" b="-2608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/>
          <p:cNvSpPr txBox="1"/>
          <p:nvPr/>
        </p:nvSpPr>
        <p:spPr>
          <a:xfrm>
            <a:off x="646899" y="6185972"/>
            <a:ext cx="52610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sz="1800" b="0" i="0" baseline="0" dirty="0" smtClean="0">
                <a:solidFill>
                  <a:srgbClr val="00B050"/>
                </a:solidFill>
                <a:latin typeface="+mn-lt"/>
                <a:ea typeface="Cambria Math"/>
              </a:rPr>
              <a:t>5/7</a:t>
            </a:r>
            <a:endParaRPr lang="en-GB" sz="1800" b="0" i="0" baseline="0" dirty="0" smtClean="0">
              <a:solidFill>
                <a:srgbClr val="00B050"/>
              </a:solidFill>
              <a:latin typeface="+mn-lt"/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5486302" y="3419088"/>
                <a:ext cx="812145" cy="2769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1800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sz="1800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𝐿</m:t>
                          </m:r>
                        </m:sub>
                      </m:sSub>
                      <m:r>
                        <a:rPr lang="cs-CZ" sz="1800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1800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sz="1800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sz="1800" b="0" i="1" baseline="0" dirty="0" smtClean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02" y="3419088"/>
                <a:ext cx="812145" cy="276999"/>
              </a:xfrm>
              <a:prstGeom prst="rect">
                <a:avLst/>
              </a:prstGeom>
              <a:blipFill>
                <a:blip r:embed="rId7"/>
                <a:stretch>
                  <a:fillRect l="-6767" r="-2256" b="-1777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4936574" y="3761414"/>
                <a:ext cx="1831912" cy="28918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1800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sz="1800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𝐿</m:t>
                          </m:r>
                          <m:r>
                            <a:rPr lang="cs-CZ" sz="1800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cs-CZ" sz="1800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𝑐𝑒𝑙𝑘</m:t>
                          </m:r>
                        </m:sub>
                      </m:sSub>
                      <m:r>
                        <a:rPr lang="cs-CZ" sz="1800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𝑆</m:t>
                      </m:r>
                      <m:r>
                        <a:rPr lang="cs-CZ" sz="1800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1800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sz="1800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cs-CZ" sz="1800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1800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𝑐𝑒𝑙𝑘</m:t>
                          </m:r>
                        </m:sub>
                      </m:sSub>
                      <m:r>
                        <a:rPr lang="cs-CZ" sz="1800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𝑆</m:t>
                      </m:r>
                    </m:oMath>
                  </m:oMathPara>
                </a14:m>
                <a:endParaRPr lang="en-US" sz="1800" b="0" i="1" baseline="0" dirty="0" smtClean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574" y="3761414"/>
                <a:ext cx="1831912" cy="289182"/>
              </a:xfrm>
              <a:prstGeom prst="rect">
                <a:avLst/>
              </a:prstGeom>
              <a:blipFill>
                <a:blip r:embed="rId8"/>
                <a:stretch>
                  <a:fillRect l="-3000" r="-2667" b="-2340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2030031" y="5043428"/>
                <a:ext cx="382028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baseline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𝑆</m:t>
                      </m:r>
                    </m:oMath>
                  </m:oMathPara>
                </a14:m>
                <a:endParaRPr lang="en-GB" b="0" i="1" baseline="0" dirty="0" smtClean="0">
                  <a:solidFill>
                    <a:srgbClr val="00B05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031" y="5043428"/>
                <a:ext cx="38202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Přímá spojnice 8"/>
          <p:cNvCxnSpPr/>
          <p:nvPr/>
        </p:nvCxnSpPr>
        <p:spPr bwMode="auto">
          <a:xfrm flipH="1">
            <a:off x="5580112" y="3756025"/>
            <a:ext cx="144016" cy="2945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Přímá spojnice 27"/>
          <p:cNvCxnSpPr/>
          <p:nvPr/>
        </p:nvCxnSpPr>
        <p:spPr bwMode="auto">
          <a:xfrm flipH="1">
            <a:off x="6624470" y="3756025"/>
            <a:ext cx="144016" cy="2945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5979716" y="4217214"/>
                <a:ext cx="501035" cy="2769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cs-CZ" sz="1800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𝑣</m:t>
                          </m:r>
                        </m:sub>
                      </m:sSub>
                      <m:r>
                        <a:rPr lang="cs-CZ" sz="1800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𝑔</m:t>
                      </m:r>
                      <m:r>
                        <a:rPr lang="cs-CZ" sz="1800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𝑙</m:t>
                      </m:r>
                    </m:oMath>
                  </m:oMathPara>
                </a14:m>
                <a:endParaRPr lang="en-US" sz="1800" b="0" i="1" baseline="0" dirty="0" smtClean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716" y="4217214"/>
                <a:ext cx="501035" cy="276999"/>
              </a:xfrm>
              <a:prstGeom prst="rect">
                <a:avLst/>
              </a:prstGeom>
              <a:blipFill>
                <a:blip r:embed="rId10"/>
                <a:stretch>
                  <a:fillRect l="-12195" r="-10976" b="-2888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ovéPole 26"/>
          <p:cNvSpPr txBox="1"/>
          <p:nvPr/>
        </p:nvSpPr>
        <p:spPr>
          <a:xfrm>
            <a:off x="1211735" y="6185972"/>
            <a:ext cx="52610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sz="1800" b="0" i="0" baseline="0" dirty="0" smtClean="0">
                <a:solidFill>
                  <a:srgbClr val="00B050"/>
                </a:solidFill>
                <a:latin typeface="+mn-lt"/>
                <a:ea typeface="Cambria Math"/>
              </a:rPr>
              <a:t>5/8</a:t>
            </a:r>
            <a:endParaRPr lang="en-GB" sz="1800" b="0" i="0" baseline="0" dirty="0" smtClean="0">
              <a:solidFill>
                <a:srgbClr val="00B050"/>
              </a:solidFill>
              <a:latin typeface="+mn-lt"/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95250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8" grpId="0" animBg="1"/>
      <p:bldP spid="148489" grpId="0" animBg="1"/>
      <p:bldP spid="148490" grpId="0" animBg="1"/>
      <p:bldP spid="148491" grpId="0"/>
      <p:bldP spid="148492" grpId="0" animBg="1"/>
      <p:bldP spid="148494" grpId="0"/>
      <p:bldP spid="148495" grpId="0" animBg="1"/>
      <p:bldP spid="148499" grpId="0"/>
      <p:bldP spid="148500" grpId="0"/>
      <p:bldP spid="148501" grpId="0"/>
      <p:bldP spid="2" grpId="0" animBg="1"/>
      <p:bldP spid="6" grpId="0"/>
      <p:bldP spid="21" grpId="0"/>
      <p:bldP spid="22" grpId="0"/>
      <p:bldP spid="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ástupný symbol pro číslo snímku 6"/>
          <p:cNvSpPr txBox="1">
            <a:spLocks noGrp="1"/>
          </p:cNvSpPr>
          <p:nvPr/>
        </p:nvSpPr>
        <p:spPr bwMode="auto">
          <a:xfrm>
            <a:off x="6804025" y="6453188"/>
            <a:ext cx="21336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1pPr>
            <a:lvl2pPr marL="742950" indent="-28575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3pPr>
            <a:lvl4pPr marL="16002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4pPr>
            <a:lvl5pPr marL="2057400" indent="-228600" eaLnBrk="0" hangingPunct="0"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 baseline="-25000">
                <a:solidFill>
                  <a:srgbClr val="9900CC"/>
                </a:solidFill>
                <a:latin typeface="Tahoma" pitchFamily="34" charset="0"/>
              </a:defRPr>
            </a:lvl9pPr>
          </a:lstStyle>
          <a:p>
            <a:pPr algn="r" eaLnBrk="1" hangingPunct="1"/>
            <a:endParaRPr lang="cs-CZ" altLang="cs-CZ" sz="1600" i="0">
              <a:solidFill>
                <a:srgbClr val="3333FF"/>
              </a:solidFill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Archimedův zákon </a:t>
            </a:r>
            <a:r>
              <a:rPr lang="cs-CZ" altLang="cs-CZ" dirty="0" smtClean="0">
                <a:solidFill>
                  <a:srgbClr val="33CC33"/>
                </a:solidFill>
              </a:rPr>
              <a:t>otázka 17</a:t>
            </a:r>
            <a:endParaRPr lang="en-US" altLang="cs-CZ" dirty="0" smtClean="0">
              <a:solidFill>
                <a:srgbClr val="33CC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437" name="Rectangle 5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14313" y="692150"/>
                <a:ext cx="5653087" cy="5379934"/>
              </a:xfrm>
              <a:noFill/>
            </p:spPr>
            <p:txBody>
              <a:bodyPr>
                <a:spAutoFit/>
              </a:bodyPr>
              <a:lstStyle/>
              <a:p>
                <a:pPr marL="0" indent="0" eaLnBrk="1" hangingPunct="1">
                  <a:lnSpc>
                    <a:spcPct val="90000"/>
                  </a:lnSpc>
                </a:pPr>
                <a:r>
                  <a:rPr lang="cs-CZ" altLang="cs-CZ" sz="2000" dirty="0" smtClean="0"/>
                  <a:t>důsledek závislosti </a:t>
                </a:r>
                <a:r>
                  <a:rPr lang="cs-CZ" altLang="cs-CZ" sz="2000" i="1" dirty="0" smtClean="0">
                    <a:latin typeface="Times New Roman" pitchFamily="18" charset="0"/>
                  </a:rPr>
                  <a:t>p</a:t>
                </a:r>
                <a:r>
                  <a:rPr lang="cs-CZ" altLang="cs-CZ" sz="2000" dirty="0" smtClean="0"/>
                  <a:t>(</a:t>
                </a:r>
                <a:r>
                  <a:rPr lang="cs-CZ" altLang="cs-CZ" sz="2000" i="1" dirty="0" smtClean="0">
                    <a:latin typeface="Times New Roman" pitchFamily="18" charset="0"/>
                  </a:rPr>
                  <a:t>h</a:t>
                </a:r>
                <a:r>
                  <a:rPr lang="cs-CZ" altLang="cs-CZ" sz="2000" dirty="0" smtClean="0"/>
                  <a:t>) </a:t>
                </a:r>
                <a:r>
                  <a:rPr lang="cs-CZ" altLang="cs-CZ" sz="2000" dirty="0" smtClean="0">
                    <a:latin typeface="Arial" charset="0"/>
                    <a:cs typeface="Arial" charset="0"/>
                  </a:rPr>
                  <a:t>→</a:t>
                </a:r>
              </a:p>
              <a:p>
                <a:pPr marL="0" indent="0" eaLnBrk="1" hangingPunct="1">
                  <a:lnSpc>
                    <a:spcPct val="90000"/>
                  </a:lnSpc>
                </a:pPr>
                <a:r>
                  <a:rPr lang="cs-CZ" altLang="cs-CZ" sz="2000" dirty="0" smtClean="0"/>
                  <a:t>vztlaková síla na těleso ponořené v kapalině</a:t>
                </a:r>
              </a:p>
              <a:p>
                <a:pPr marL="0" indent="0" eaLnBrk="1" hangingPunct="1">
                  <a:lnSpc>
                    <a:spcPct val="90000"/>
                  </a:lnSpc>
                </a:pPr>
                <a:r>
                  <a:rPr lang="cs-CZ" altLang="cs-CZ" sz="2000" dirty="0" smtClean="0"/>
                  <a:t>kapalina </a:t>
                </a:r>
                <a:r>
                  <a:rPr lang="cs-CZ" altLang="cs-CZ" sz="2000" dirty="0" err="1" smtClean="0"/>
                  <a:t>hust</a:t>
                </a:r>
                <a:r>
                  <a:rPr lang="cs-CZ" altLang="cs-CZ" sz="2000" dirty="0" smtClean="0"/>
                  <a:t>. </a:t>
                </a:r>
                <a:r>
                  <a:rPr lang="cs-CZ" altLang="cs-CZ" sz="2000" i="1" dirty="0" smtClean="0">
                    <a:latin typeface="Symbol" pitchFamily="18" charset="2"/>
                  </a:rPr>
                  <a:t>r</a:t>
                </a:r>
              </a:p>
              <a:p>
                <a:pPr marL="0" indent="0" eaLnBrk="1" hangingPunct="1">
                  <a:lnSpc>
                    <a:spcPct val="90000"/>
                  </a:lnSpc>
                </a:pPr>
                <a:r>
                  <a:rPr lang="cs-CZ" altLang="cs-CZ" sz="2000" dirty="0" smtClean="0"/>
                  <a:t>těleso objemu </a:t>
                </a:r>
                <a:r>
                  <a:rPr lang="cs-CZ" altLang="cs-CZ" sz="2000" i="1" dirty="0" err="1" smtClean="0">
                    <a:latin typeface="Symbol" pitchFamily="18" charset="2"/>
                  </a:rPr>
                  <a:t>D</a:t>
                </a:r>
                <a:r>
                  <a:rPr lang="cs-CZ" altLang="cs-CZ" sz="2000" i="1" dirty="0" err="1" smtClean="0">
                    <a:latin typeface="Times New Roman" pitchFamily="18" charset="0"/>
                  </a:rPr>
                  <a:t>x</a:t>
                </a:r>
                <a:r>
                  <a:rPr lang="cs-CZ" altLang="cs-CZ" sz="2000" i="1" dirty="0" err="1" smtClean="0">
                    <a:latin typeface="Symbol" pitchFamily="18" charset="2"/>
                  </a:rPr>
                  <a:t>D</a:t>
                </a:r>
                <a:r>
                  <a:rPr lang="cs-CZ" altLang="cs-CZ" sz="2000" i="1" dirty="0" err="1" smtClean="0">
                    <a:latin typeface="Times New Roman" pitchFamily="18" charset="0"/>
                  </a:rPr>
                  <a:t>y</a:t>
                </a:r>
                <a:r>
                  <a:rPr lang="cs-CZ" altLang="cs-CZ" sz="2000" i="1" dirty="0" err="1" smtClean="0">
                    <a:latin typeface="Symbol" pitchFamily="18" charset="2"/>
                  </a:rPr>
                  <a:t>D</a:t>
                </a:r>
                <a:r>
                  <a:rPr lang="cs-CZ" altLang="cs-CZ" sz="2000" i="1" dirty="0" err="1" smtClean="0">
                    <a:latin typeface="Times New Roman" pitchFamily="18" charset="0"/>
                  </a:rPr>
                  <a:t>z</a:t>
                </a:r>
                <a:endParaRPr lang="cs-CZ" altLang="cs-CZ" sz="2000" i="1" dirty="0" smtClean="0">
                  <a:latin typeface="Times New Roman" pitchFamily="18" charset="0"/>
                </a:endParaRPr>
              </a:p>
              <a:p>
                <a:pPr marL="0" indent="0" eaLnBrk="1" hangingPunct="1">
                  <a:lnSpc>
                    <a:spcPct val="90000"/>
                  </a:lnSpc>
                </a:pPr>
                <a:endParaRPr lang="cs-CZ" altLang="cs-CZ" sz="2000" i="1" dirty="0" smtClean="0">
                  <a:latin typeface="Times New Roman" pitchFamily="18" charset="0"/>
                </a:endParaRPr>
              </a:p>
              <a:p>
                <a:pPr marL="0" indent="0" eaLnBrk="1" hangingPunct="1">
                  <a:lnSpc>
                    <a:spcPct val="90000"/>
                  </a:lnSpc>
                </a:pPr>
                <a:endParaRPr lang="cs-CZ" altLang="cs-CZ" sz="2000" i="1" dirty="0" smtClean="0">
                  <a:latin typeface="Times New Roman" pitchFamily="18" charset="0"/>
                </a:endParaRPr>
              </a:p>
              <a:p>
                <a:pPr marL="0" indent="0" eaLnBrk="1" hangingPunct="1">
                  <a:lnSpc>
                    <a:spcPct val="90000"/>
                  </a:lnSpc>
                </a:pPr>
                <a:endParaRPr lang="cs-CZ" altLang="cs-CZ" sz="2000" i="1" dirty="0" smtClean="0">
                  <a:latin typeface="Times New Roman" pitchFamily="18" charset="0"/>
                </a:endParaRPr>
              </a:p>
              <a:p>
                <a:pPr marL="0" indent="0" eaLnBrk="1" hangingPunct="1">
                  <a:lnSpc>
                    <a:spcPct val="90000"/>
                  </a:lnSpc>
                </a:pPr>
                <a:endParaRPr lang="cs-CZ" altLang="cs-CZ" sz="2000" i="1" dirty="0" smtClean="0">
                  <a:latin typeface="Times New Roman" pitchFamily="18" charset="0"/>
                </a:endParaRPr>
              </a:p>
              <a:p>
                <a:pPr marL="0" indent="0" eaLnBrk="1" hangingPunct="1">
                  <a:lnSpc>
                    <a:spcPct val="90000"/>
                  </a:lnSpc>
                </a:pPr>
                <a:endParaRPr lang="cs-CZ" altLang="cs-CZ" sz="2000" i="1" dirty="0" smtClean="0">
                  <a:latin typeface="Times New Roman" pitchFamily="18" charset="0"/>
                </a:endParaRPr>
              </a:p>
              <a:p>
                <a:pPr marL="0" indent="0" eaLnBrk="1" hangingPunct="1">
                  <a:lnSpc>
                    <a:spcPct val="90000"/>
                  </a:lnSpc>
                </a:pPr>
                <a:endParaRPr lang="cs-CZ" altLang="cs-CZ" sz="2000" i="1" dirty="0" smtClean="0">
                  <a:latin typeface="Times New Roman" pitchFamily="18" charset="0"/>
                </a:endParaRPr>
              </a:p>
              <a:p>
                <a:pPr marL="0" indent="0" eaLnBrk="1" hangingPunct="1">
                  <a:lnSpc>
                    <a:spcPct val="90000"/>
                  </a:lnSpc>
                </a:pPr>
                <a:endParaRPr lang="cs-CZ" altLang="cs-CZ" sz="2000" i="1" dirty="0" smtClean="0">
                  <a:latin typeface="Times New Roman" pitchFamily="18" charset="0"/>
                </a:endParaRPr>
              </a:p>
              <a:p>
                <a:pPr marL="0" indent="0" eaLnBrk="1" hangingPunct="1">
                  <a:lnSpc>
                    <a:spcPct val="90000"/>
                  </a:lnSpc>
                </a:pPr>
                <a:endParaRPr lang="cs-CZ" altLang="cs-CZ" sz="2000" i="1" dirty="0" smtClean="0">
                  <a:latin typeface="Times New Roman" pitchFamily="18" charset="0"/>
                </a:endParaRPr>
              </a:p>
              <a:p>
                <a:pPr marL="0" indent="0" eaLnBrk="1" hangingPunct="1">
                  <a:lnSpc>
                    <a:spcPct val="90000"/>
                  </a:lnSpc>
                </a:pPr>
                <a:endParaRPr lang="cs-CZ" altLang="cs-CZ" sz="2000" i="1" dirty="0" smtClean="0">
                  <a:latin typeface="Times New Roman" pitchFamily="18" charset="0"/>
                </a:endParaRPr>
              </a:p>
              <a:p>
                <a:pPr marL="0" indent="0" eaLnBrk="1" hangingPunct="1">
                  <a:lnSpc>
                    <a:spcPct val="90000"/>
                  </a:lnSpc>
                </a:pPr>
                <a:r>
                  <a:rPr lang="cs-CZ" altLang="cs-CZ" sz="1800" dirty="0" smtClean="0"/>
                  <a:t>vztlaková síla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𝑣𝑧</m:t>
                        </m:r>
                      </m:sub>
                    </m:sSub>
                  </m:oMath>
                </a14:m>
                <a:r>
                  <a:rPr lang="cs-CZ" altLang="cs-CZ" sz="1800" dirty="0" smtClean="0"/>
                  <a:t> (směrem vzhůru)</a:t>
                </a:r>
              </a:p>
              <a:p>
                <a:pPr marL="0" indent="0" eaLnBrk="1" hangingPunct="1">
                  <a:lnSpc>
                    <a:spcPct val="90000"/>
                  </a:lnSpc>
                </a:pPr>
                <a:r>
                  <a:rPr lang="cs-CZ" altLang="cs-CZ" sz="1800" i="1" dirty="0" smtClean="0">
                    <a:solidFill>
                      <a:srgbClr val="00B050"/>
                    </a:solidFill>
                  </a:rPr>
                  <a:t>tabule</a:t>
                </a:r>
              </a:p>
              <a:p>
                <a:pPr marL="0" indent="0" eaLnBrk="1" hangingPunct="1">
                  <a:lnSpc>
                    <a:spcPct val="90000"/>
                  </a:lnSpc>
                </a:pPr>
                <a:endParaRPr lang="en-US" altLang="cs-CZ" sz="2000" dirty="0" smtClean="0"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14643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14313" y="692150"/>
                <a:ext cx="5653087" cy="5379934"/>
              </a:xfrm>
              <a:blipFill>
                <a:blip r:embed="rId3"/>
                <a:stretch>
                  <a:fillRect l="-1078" t="-1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64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940253"/>
              </p:ext>
            </p:extLst>
          </p:nvPr>
        </p:nvGraphicFramePr>
        <p:xfrm>
          <a:off x="395288" y="2060575"/>
          <a:ext cx="3087985" cy="2880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3" name="CorelDRAW" r:id="rId4" imgW="3853314" imgH="3594852" progId="CorelDRAW.Graphic.13">
                  <p:embed/>
                </p:oleObj>
              </mc:Choice>
              <mc:Fallback>
                <p:oleObj name="CorelDRAW" r:id="rId4" imgW="3853314" imgH="3594852" progId="CorelDRAW.Graphic.13">
                  <p:embed/>
                  <p:pic>
                    <p:nvPicPr>
                      <p:cNvPr id="1464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060575"/>
                        <a:ext cx="3087985" cy="28805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970666"/>
              </p:ext>
            </p:extLst>
          </p:nvPr>
        </p:nvGraphicFramePr>
        <p:xfrm>
          <a:off x="396000" y="2059200"/>
          <a:ext cx="3087985" cy="2880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4" name="CorelDRAW" r:id="rId6" imgW="3853314" imgH="3594852" progId="CorelDRAW.Graphic.13">
                  <p:embed/>
                </p:oleObj>
              </mc:Choice>
              <mc:Fallback>
                <p:oleObj name="CorelDRAW" r:id="rId6" imgW="3853314" imgH="3594852" progId="CorelDRAW.Graphic.13">
                  <p:embed/>
                  <p:pic>
                    <p:nvPicPr>
                      <p:cNvPr id="1464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00" y="2059200"/>
                        <a:ext cx="3087985" cy="28805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217039"/>
              </p:ext>
            </p:extLst>
          </p:nvPr>
        </p:nvGraphicFramePr>
        <p:xfrm>
          <a:off x="396000" y="2059200"/>
          <a:ext cx="3087985" cy="2880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5" name="CorelDRAW" r:id="rId8" imgW="3853314" imgH="3594852" progId="CorelDRAW.Graphic.13">
                  <p:embed/>
                </p:oleObj>
              </mc:Choice>
              <mc:Fallback>
                <p:oleObj name="CorelDRAW" r:id="rId8" imgW="3853314" imgH="3594852" progId="CorelDRAW.Graphic.13">
                  <p:embed/>
                  <p:pic>
                    <p:nvPicPr>
                      <p:cNvPr id="1464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00" y="2059200"/>
                        <a:ext cx="3087985" cy="28805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672584"/>
              </p:ext>
            </p:extLst>
          </p:nvPr>
        </p:nvGraphicFramePr>
        <p:xfrm>
          <a:off x="396000" y="2059200"/>
          <a:ext cx="3087985" cy="2880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6" name="CorelDRAW" r:id="rId10" imgW="3853314" imgH="3594852" progId="CorelDRAW.Graphic.13">
                  <p:embed/>
                </p:oleObj>
              </mc:Choice>
              <mc:Fallback>
                <p:oleObj name="CorelDRAW" r:id="rId10" imgW="3853314" imgH="3594852" progId="CorelDRAW.Graphic.13">
                  <p:embed/>
                  <p:pic>
                    <p:nvPicPr>
                      <p:cNvPr id="1464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00" y="2059200"/>
                        <a:ext cx="3087985" cy="28805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586831"/>
              </p:ext>
            </p:extLst>
          </p:nvPr>
        </p:nvGraphicFramePr>
        <p:xfrm>
          <a:off x="396000" y="2059200"/>
          <a:ext cx="3087985" cy="2880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7" name="CorelDRAW" r:id="rId12" imgW="3853314" imgH="3594852" progId="CorelDRAW.Graphic.13">
                  <p:embed/>
                </p:oleObj>
              </mc:Choice>
              <mc:Fallback>
                <p:oleObj name="CorelDRAW" r:id="rId12" imgW="3853314" imgH="3594852" progId="CorelDRAW.Graphic.13">
                  <p:embed/>
                  <p:pic>
                    <p:nvPicPr>
                      <p:cNvPr id="14644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00" y="2059200"/>
                        <a:ext cx="3087985" cy="28805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474475"/>
              </p:ext>
            </p:extLst>
          </p:nvPr>
        </p:nvGraphicFramePr>
        <p:xfrm>
          <a:off x="396000" y="2059200"/>
          <a:ext cx="3087985" cy="2880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8" name="CorelDRAW" r:id="rId14" imgW="3853314" imgH="3594852" progId="CorelDRAW.Graphic.13">
                  <p:embed/>
                </p:oleObj>
              </mc:Choice>
              <mc:Fallback>
                <p:oleObj name="CorelDRAW" r:id="rId14" imgW="3853314" imgH="3594852" progId="CorelDRAW.Graphic.13">
                  <p:embed/>
                  <p:pic>
                    <p:nvPicPr>
                      <p:cNvPr id="14644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00" y="2059200"/>
                        <a:ext cx="3087985" cy="28805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924444"/>
              </p:ext>
            </p:extLst>
          </p:nvPr>
        </p:nvGraphicFramePr>
        <p:xfrm>
          <a:off x="396000" y="2059200"/>
          <a:ext cx="3087985" cy="2880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9" name="CorelDRAW" r:id="rId16" imgW="3853314" imgH="3594852" progId="CorelDRAW.Graphic.13">
                  <p:embed/>
                </p:oleObj>
              </mc:Choice>
              <mc:Fallback>
                <p:oleObj name="CorelDRAW" r:id="rId16" imgW="3853314" imgH="3594852" progId="CorelDRAW.Graphic.13">
                  <p:embed/>
                  <p:pic>
                    <p:nvPicPr>
                      <p:cNvPr id="1464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00" y="2059200"/>
                        <a:ext cx="3087985" cy="28805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464004"/>
              </p:ext>
            </p:extLst>
          </p:nvPr>
        </p:nvGraphicFramePr>
        <p:xfrm>
          <a:off x="5182424" y="3808706"/>
          <a:ext cx="2946400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0" name="CorelDRAW" r:id="rId18" imgW="2946293" imgH="2009892" progId="CorelDRAW.Graphic.13">
                  <p:embed/>
                </p:oleObj>
              </mc:Choice>
              <mc:Fallback>
                <p:oleObj name="CorelDRAW" r:id="rId18" imgW="2946293" imgH="2009892" progId="CorelDRAW.Graphic.13">
                  <p:embed/>
                  <p:pic>
                    <p:nvPicPr>
                      <p:cNvPr id="14644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2424" y="3808706"/>
                        <a:ext cx="2946400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74368"/>
              </p:ext>
            </p:extLst>
          </p:nvPr>
        </p:nvGraphicFramePr>
        <p:xfrm>
          <a:off x="5182424" y="3808706"/>
          <a:ext cx="2946400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1" name="CorelDRAW" r:id="rId20" imgW="2946293" imgH="2009892" progId="CorelDRAW.Graphic.13">
                  <p:embed/>
                </p:oleObj>
              </mc:Choice>
              <mc:Fallback>
                <p:oleObj name="CorelDRAW" r:id="rId20" imgW="2946293" imgH="2009892" progId="CorelDRAW.Graphic.13">
                  <p:embed/>
                  <p:pic>
                    <p:nvPicPr>
                      <p:cNvPr id="14644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2424" y="3808706"/>
                        <a:ext cx="2946400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6438" name="Rectangle 6"/>
              <p:cNvSpPr>
                <a:spLocks noGrp="1" noChangeArrowheads="1"/>
              </p:cNvSpPr>
              <p:nvPr>
                <p:ph type="body" sz="half" idx="2"/>
              </p:nvPr>
            </p:nvSpPr>
            <p:spPr>
              <a:xfrm>
                <a:off x="4265240" y="1518101"/>
                <a:ext cx="4878760" cy="5612947"/>
              </a:xfrm>
              <a:noFill/>
            </p:spPr>
            <p:txBody>
              <a:bodyPr wrap="square">
                <a:spAutoFit/>
              </a:bodyPr>
              <a:lstStyle/>
              <a:p>
                <a:pPr marL="0" indent="0" eaLnBrk="1" hangingPunct="1">
                  <a:lnSpc>
                    <a:spcPct val="90000"/>
                  </a:lnSpc>
                </a:pPr>
                <a:r>
                  <a:rPr lang="cs-CZ" altLang="cs-CZ" sz="1800" i="1" u="sng" dirty="0" smtClean="0"/>
                  <a:t>Archimedův zákon</a:t>
                </a:r>
                <a:r>
                  <a:rPr lang="cs-CZ" altLang="cs-CZ" sz="1800" dirty="0" smtClean="0"/>
                  <a:t>: těleso je nadlehčováno silou, která se rovná váze kapaliny tělesem </a:t>
                </a:r>
                <a:r>
                  <a:rPr lang="cs-CZ" altLang="cs-CZ" sz="1800" u="sng" dirty="0" smtClean="0"/>
                  <a:t>vytlačené</a:t>
                </a:r>
              </a:p>
              <a:p>
                <a:pPr marL="271463" indent="-271463" eaLnBrk="1" hangingPunct="1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𝑣𝑧</m:t>
                        </m:r>
                      </m:sub>
                    </m:sSub>
                  </m:oMath>
                </a14:m>
                <a:r>
                  <a:rPr lang="cs-CZ" altLang="cs-CZ" sz="1800" dirty="0" smtClean="0"/>
                  <a:t> závisí pouze na </a:t>
                </a:r>
                <a:r>
                  <a:rPr lang="cs-CZ" altLang="cs-CZ" sz="1800" u="sng" dirty="0" smtClean="0"/>
                  <a:t>ponořeném</a:t>
                </a:r>
                <a:r>
                  <a:rPr lang="cs-CZ" altLang="cs-CZ" sz="1800" dirty="0" smtClean="0"/>
                  <a:t> objemu</a:t>
                </a:r>
              </a:p>
              <a:p>
                <a:pPr marL="0" indent="0" eaLnBrk="1" hangingPunct="1">
                  <a:lnSpc>
                    <a:spcPct val="90000"/>
                  </a:lnSpc>
                </a:pPr>
                <a:r>
                  <a:rPr lang="cs-CZ" altLang="cs-CZ" sz="1800" dirty="0" smtClean="0"/>
                  <a:t>Pohyb tělesa určuje celková síla</a:t>
                </a:r>
              </a:p>
              <a:p>
                <a:pPr marL="428625" eaLnBrk="1" hangingPunct="1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cs-CZ" sz="1800" dirty="0" smtClean="0">
                    <a:solidFill>
                      <a:srgbClr val="00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𝑣𝑧</m:t>
                        </m:r>
                      </m:sub>
                    </m:sSub>
                    <m:r>
                      <a:rPr lang="cs-CZ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cs-CZ" altLang="cs-CZ" sz="1800" i="1" baseline="-25000" dirty="0" smtClean="0">
                    <a:latin typeface="Times New Roman" pitchFamily="18" charset="0"/>
                  </a:rPr>
                  <a:t>  </a:t>
                </a:r>
                <a:r>
                  <a:rPr lang="cs-CZ" altLang="cs-CZ" sz="1800" dirty="0" smtClean="0"/>
                  <a:t> stoupá, </a:t>
                </a:r>
              </a:p>
              <a:p>
                <a:pPr marL="85725" indent="0" eaLnBrk="1" hangingPunct="1">
                  <a:lnSpc>
                    <a:spcPct val="90000"/>
                  </a:lnSpc>
                </a:pPr>
                <a:r>
                  <a:rPr lang="cs-CZ" altLang="cs-CZ" sz="1800" dirty="0"/>
                  <a:t>při </a:t>
                </a:r>
                <a:r>
                  <a:rPr lang="cs-CZ" altLang="cs-CZ" sz="1800" dirty="0" smtClean="0"/>
                  <a:t>vynořování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𝑣𝑧</m:t>
                        </m:r>
                      </m:sub>
                    </m:sSub>
                  </m:oMath>
                </a14:m>
                <a:r>
                  <a:rPr lang="cs-CZ" altLang="cs-CZ" sz="1800" dirty="0"/>
                  <a:t> </a:t>
                </a:r>
                <a:r>
                  <a:rPr lang="cs-CZ" altLang="cs-CZ" sz="1800" dirty="0" smtClean="0"/>
                  <a:t>klesá, nakonec </a:t>
                </a:r>
                <a:r>
                  <a:rPr lang="cs-CZ" altLang="cs-CZ" sz="1800" dirty="0"/>
                  <a:t>plave když</a:t>
                </a:r>
                <a:r>
                  <a:rPr lang="cs-CZ" altLang="cs-CZ" sz="1800" i="1" dirty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𝑣𝑧</m:t>
                        </m:r>
                      </m:sub>
                    </m:sSub>
                    <m:r>
                      <a:rPr lang="cs-CZ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𝐺</m:t>
                        </m:r>
                      </m:sub>
                    </m:sSub>
                  </m:oMath>
                </a14:m>
                <a:endParaRPr lang="en-US" altLang="cs-CZ" sz="1800" i="1" baseline="-25000" dirty="0" smtClean="0">
                  <a:latin typeface="Times New Roman" pitchFamily="18" charset="0"/>
                </a:endParaRPr>
              </a:p>
              <a:p>
                <a:pPr marL="0" indent="0" eaLnBrk="1" hangingPunct="1">
                  <a:lnSpc>
                    <a:spcPct val="90000"/>
                  </a:lnSpc>
                </a:pPr>
                <a:endParaRPr lang="cs-CZ" altLang="cs-CZ" sz="2000" dirty="0" smtClean="0"/>
              </a:p>
              <a:p>
                <a:pPr marL="0" indent="0" eaLnBrk="1" hangingPunct="1">
                  <a:lnSpc>
                    <a:spcPct val="90000"/>
                  </a:lnSpc>
                </a:pPr>
                <a:endParaRPr lang="cs-CZ" altLang="cs-CZ" sz="2000" dirty="0" smtClean="0"/>
              </a:p>
              <a:p>
                <a:pPr marL="0" indent="0" eaLnBrk="1" hangingPunct="1">
                  <a:lnSpc>
                    <a:spcPct val="90000"/>
                  </a:lnSpc>
                </a:pPr>
                <a:endParaRPr lang="cs-CZ" altLang="cs-CZ" sz="2000" dirty="0" smtClean="0"/>
              </a:p>
              <a:p>
                <a:pPr marL="0" indent="0" eaLnBrk="1" hangingPunct="1">
                  <a:lnSpc>
                    <a:spcPct val="90000"/>
                  </a:lnSpc>
                </a:pPr>
                <a:endParaRPr lang="cs-CZ" altLang="cs-CZ" sz="2000" dirty="0" smtClean="0"/>
              </a:p>
              <a:p>
                <a:pPr marL="0" indent="0" eaLnBrk="1" hangingPunct="1">
                  <a:lnSpc>
                    <a:spcPct val="90000"/>
                  </a:lnSpc>
                </a:pPr>
                <a:endParaRPr lang="cs-CZ" altLang="cs-CZ" sz="2000" dirty="0" smtClean="0"/>
              </a:p>
              <a:p>
                <a:pPr marL="0" indent="0" eaLnBrk="1" hangingPunct="1">
                  <a:lnSpc>
                    <a:spcPct val="90000"/>
                  </a:lnSpc>
                </a:pPr>
                <a:endParaRPr lang="cs-CZ" altLang="cs-CZ" sz="2000" dirty="0" smtClean="0"/>
              </a:p>
              <a:p>
                <a:pPr marL="0" indent="0" eaLnBrk="1" hangingPunct="1">
                  <a:lnSpc>
                    <a:spcPct val="90000"/>
                  </a:lnSpc>
                </a:pPr>
                <a:r>
                  <a:rPr lang="en-US" altLang="cs-CZ" sz="2000" dirty="0" smtClean="0"/>
                  <a:t>2</a:t>
                </a:r>
                <a:r>
                  <a:rPr lang="cs-CZ" altLang="cs-CZ" sz="2000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𝑣𝑧</m:t>
                        </m:r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(ú</m:t>
                        </m:r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𝑝𝑙𝑛</m:t>
                        </m:r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ě </m:t>
                        </m:r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𝑝𝑜𝑛𝑜</m:t>
                        </m:r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ř</m:t>
                        </m:r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𝑒𝑛</m:t>
                        </m:r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é)</m:t>
                        </m:r>
                      </m:sub>
                    </m:sSub>
                    <m:r>
                      <a:rPr lang="cs-CZ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cs-CZ" altLang="cs-CZ" sz="1800" dirty="0"/>
                  <a:t> – </a:t>
                </a:r>
                <a:r>
                  <a:rPr lang="cs-CZ" altLang="cs-CZ" sz="1800" dirty="0" smtClean="0"/>
                  <a:t>vznáší se </a:t>
                </a:r>
                <a:endParaRPr lang="en-US" altLang="cs-CZ" sz="1800" dirty="0" smtClean="0"/>
              </a:p>
              <a:p>
                <a:pPr marL="0" indent="0" eaLnBrk="1" hangingPunct="1">
                  <a:lnSpc>
                    <a:spcPct val="90000"/>
                  </a:lnSpc>
                </a:pPr>
                <a:endParaRPr lang="en-US" altLang="cs-CZ" sz="800" i="1" baseline="-25000" dirty="0" smtClean="0">
                  <a:latin typeface="Times New Roman" pitchFamily="18" charset="0"/>
                </a:endParaRPr>
              </a:p>
              <a:p>
                <a:pPr marL="0" indent="0" eaLnBrk="1" hangingPunct="1">
                  <a:lnSpc>
                    <a:spcPct val="90000"/>
                  </a:lnSpc>
                </a:pPr>
                <a:r>
                  <a:rPr lang="en-US" altLang="cs-CZ" sz="1800" dirty="0" smtClean="0"/>
                  <a:t>3</a:t>
                </a:r>
                <a:r>
                  <a:rPr lang="cs-CZ" altLang="cs-CZ" sz="1800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𝑣𝑧</m:t>
                        </m:r>
                      </m:sub>
                    </m:sSub>
                    <m:r>
                      <a:rPr lang="cs-CZ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cs-CZ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cs-CZ" altLang="cs-CZ" sz="1800" i="1" baseline="-25000" dirty="0" smtClean="0">
                    <a:latin typeface="Times New Roman" pitchFamily="18" charset="0"/>
                  </a:rPr>
                  <a:t> </a:t>
                </a:r>
                <a:r>
                  <a:rPr lang="cs-CZ" altLang="cs-CZ" sz="1800" dirty="0" smtClean="0"/>
                  <a:t>– klesá ke dnu</a:t>
                </a:r>
                <a:endParaRPr lang="en-US" altLang="cs-CZ" sz="1800" dirty="0" smtClean="0"/>
              </a:p>
              <a:p>
                <a:pPr marL="0" indent="0" eaLnBrk="1" hangingPunct="1">
                  <a:lnSpc>
                    <a:spcPct val="90000"/>
                  </a:lnSpc>
                </a:pPr>
                <a:endParaRPr lang="en-US" altLang="cs-CZ" sz="2000" i="1" baseline="-25000" dirty="0" smtClean="0">
                  <a:latin typeface="Times New Roman" pitchFamily="18" charset="0"/>
                </a:endParaRPr>
              </a:p>
              <a:p>
                <a:pPr marL="0" indent="0" eaLnBrk="1" hangingPunct="1">
                  <a:lnSpc>
                    <a:spcPct val="90000"/>
                  </a:lnSpc>
                </a:pPr>
                <a:endParaRPr lang="en-US" altLang="cs-CZ" sz="2000" i="1" baseline="-25000" dirty="0" smtClean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6438" name="Rectang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265240" y="1518101"/>
                <a:ext cx="4878760" cy="5612947"/>
              </a:xfrm>
              <a:blipFill>
                <a:blip r:embed="rId22"/>
                <a:stretch>
                  <a:fillRect l="-1375" t="-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Skupina 8"/>
          <p:cNvGrpSpPr/>
          <p:nvPr/>
        </p:nvGrpSpPr>
        <p:grpSpPr>
          <a:xfrm>
            <a:off x="1872750" y="3165205"/>
            <a:ext cx="427202" cy="436273"/>
            <a:chOff x="5683146" y="379919"/>
            <a:chExt cx="638508" cy="436273"/>
          </a:xfrm>
        </p:grpSpPr>
        <p:cxnSp>
          <p:nvCxnSpPr>
            <p:cNvPr id="4" name="Přímá spojnice se šipkou 3"/>
            <p:cNvCxnSpPr/>
            <p:nvPr/>
          </p:nvCxnSpPr>
          <p:spPr bwMode="auto">
            <a:xfrm flipV="1">
              <a:off x="5683146" y="460326"/>
              <a:ext cx="0" cy="28892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99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ovéPole 5"/>
                <p:cNvSpPr txBox="1"/>
                <p:nvPr/>
              </p:nvSpPr>
              <p:spPr>
                <a:xfrm>
                  <a:off x="5683146" y="379919"/>
                  <a:ext cx="638508" cy="4362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1800" b="0" i="1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cs-CZ" sz="1800" i="1" kern="0" baseline="0" smtClean="0">
                                    <a:solidFill>
                                      <a:srgbClr val="0099FF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cs-CZ" sz="1800" b="0" i="1" kern="0" baseline="0" smtClean="0">
                                        <a:solidFill>
                                          <a:srgbClr val="0099FF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1800" b="0" i="1" kern="0" baseline="0" smtClean="0">
                                        <a:solidFill>
                                          <a:srgbClr val="0099FF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sz="1800" kern="0" baseline="0">
                                    <a:solidFill>
                                      <a:srgbClr val="0099FF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𝑣𝑧</m:t>
                                </m:r>
                              </m:sub>
                            </m:sSub>
                          </m:e>
                          <m:sub/>
                        </m:sSub>
                      </m:oMath>
                    </m:oMathPara>
                  </a14:m>
                  <a:endParaRPr lang="cs-CZ" sz="1800" b="0" i="1" dirty="0" smtClean="0">
                    <a:solidFill>
                      <a:srgbClr val="0099FF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" name="TextovéPole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3146" y="379919"/>
                  <a:ext cx="638508" cy="436273"/>
                </a:xfrm>
                <a:prstGeom prst="rect">
                  <a:avLst/>
                </a:prstGeom>
                <a:blipFill>
                  <a:blip r:embed="rId23"/>
                  <a:stretch>
                    <a:fillRect t="-8333" r="-21429" b="-138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5740A-AF1D-4FFA-8985-FECC4A0CF25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Fyzika I-2024, SUPL přednáška 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 flipH="1">
                <a:off x="2524254" y="5592561"/>
                <a:ext cx="1282394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cs-CZ" sz="1800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cs-CZ" sz="1800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cs-CZ" sz="1800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cs-CZ" sz="1800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1800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cs-CZ" sz="1800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1800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800" b="0" i="1" baseline="0" dirty="0" smtClean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24254" y="5592561"/>
                <a:ext cx="1282394" cy="369332"/>
              </a:xfrm>
              <a:prstGeom prst="rect">
                <a:avLst/>
              </a:prstGeom>
              <a:blipFill>
                <a:blip r:embed="rId25"/>
                <a:stretch>
                  <a:fillRect b="-819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 flipH="1">
                <a:off x="287708" y="5951363"/>
                <a:ext cx="2012244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0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1800" kern="0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sz="1800" kern="0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𝑣𝑧</m:t>
                          </m:r>
                        </m:sub>
                      </m:sSub>
                      <m:r>
                        <a:rPr lang="cs-CZ" sz="1800" b="0" i="1" kern="0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cs-CZ" sz="1800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cs-CZ" sz="1800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cs-CZ" sz="180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1800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cs-CZ" sz="1800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1800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cs-CZ" sz="1800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1800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800" b="0" i="1" baseline="0" dirty="0" smtClean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7708" y="5951363"/>
                <a:ext cx="2012244" cy="369332"/>
              </a:xfrm>
              <a:prstGeom prst="rect">
                <a:avLst/>
              </a:prstGeom>
              <a:blipFill>
                <a:blip r:embed="rId26"/>
                <a:stretch>
                  <a:fillRect b="-819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ál 10"/>
          <p:cNvSpPr/>
          <p:nvPr/>
        </p:nvSpPr>
        <p:spPr bwMode="auto">
          <a:xfrm>
            <a:off x="1228854" y="5961893"/>
            <a:ext cx="956379" cy="35880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1" u="none" strike="noStrike" cap="none" normalizeH="0" baseline="-25000" smtClean="0">
              <a:ln>
                <a:noFill/>
              </a:ln>
              <a:solidFill>
                <a:srgbClr val="9900CC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 flipH="1">
                <a:off x="2159329" y="5942514"/>
                <a:ext cx="100612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0" i="1" kern="0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cs-CZ" sz="1800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cs-CZ" sz="1800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cs-CZ" sz="180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1800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1800" b="0" i="1" baseline="0" dirty="0" smtClean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159329" y="5942514"/>
                <a:ext cx="1006122" cy="369332"/>
              </a:xfrm>
              <a:prstGeom prst="rect">
                <a:avLst/>
              </a:prstGeom>
              <a:blipFill>
                <a:blip r:embed="rId27"/>
                <a:stretch>
                  <a:fillRect b="-833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 flipH="1">
                <a:off x="2980212" y="5957509"/>
                <a:ext cx="100612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0" i="1" kern="0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cs-CZ" sz="1800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cs-CZ" sz="1800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800" b="0" i="1" baseline="0" dirty="0" smtClean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980212" y="5957509"/>
                <a:ext cx="1006122" cy="369332"/>
              </a:xfrm>
              <a:prstGeom prst="rect">
                <a:avLst/>
              </a:prstGeom>
              <a:blipFill>
                <a:blip r:embed="rId28"/>
                <a:stretch>
                  <a:fillRect b="-819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 flipH="1">
                <a:off x="228966" y="5588434"/>
                <a:ext cx="2551074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0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1800" kern="0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sz="1800" kern="0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𝑣𝑧</m:t>
                          </m:r>
                        </m:sub>
                      </m:sSub>
                      <m:r>
                        <a:rPr lang="cs-CZ" sz="1800" b="0" i="1" kern="0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cs-CZ" sz="1800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cs-CZ" sz="1800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cs-CZ" sz="1800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cs-CZ" sz="1800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cs-CZ" sz="1800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r>
                        <a:rPr lang="cs-CZ" sz="1800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cs-CZ" sz="1800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cs-CZ" sz="1800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1800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cs-CZ" sz="1800" baseline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1800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800" b="0" i="1" baseline="0" dirty="0" smtClean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8966" y="5588434"/>
                <a:ext cx="2551074" cy="369332"/>
              </a:xfrm>
              <a:prstGeom prst="rect">
                <a:avLst/>
              </a:prstGeom>
              <a:blipFill>
                <a:blip r:embed="rId29"/>
                <a:stretch>
                  <a:fillRect b="-1500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8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1" grpId="0" animBg="1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dirty="0" smtClean="0"/>
              <a:t>4.</a:t>
            </a:r>
            <a:r>
              <a:rPr lang="cs-CZ" altLang="cs-CZ" dirty="0" smtClean="0"/>
              <a:t>4</a:t>
            </a:r>
            <a:r>
              <a:rPr lang="en-US" altLang="cs-CZ" dirty="0" smtClean="0"/>
              <a:t> </a:t>
            </a:r>
            <a:r>
              <a:rPr lang="cs-CZ" altLang="cs-CZ" dirty="0" smtClean="0"/>
              <a:t>Proudění ideální kapaliny</a:t>
            </a:r>
            <a:endParaRPr lang="en-US" altLang="cs-CZ" dirty="0" smtClean="0">
              <a:solidFill>
                <a:srgbClr val="33CC33"/>
              </a:solidFill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692150"/>
            <a:ext cx="8713787" cy="568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pevné kontinuum – tečné napětí</a:t>
            </a:r>
            <a:r>
              <a:rPr lang="cs-CZ" altLang="cs-CZ" dirty="0">
                <a:latin typeface="Arial" charset="0"/>
                <a:cs typeface="Arial" charset="0"/>
              </a:rPr>
              <a:t> →</a:t>
            </a:r>
            <a:r>
              <a:rPr lang="cs-CZ" altLang="cs-CZ" dirty="0" smtClean="0"/>
              <a:t> deformace 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tekutiny – 	     tečné napětí </a:t>
            </a:r>
            <a:r>
              <a:rPr lang="cs-CZ" altLang="cs-CZ" dirty="0" smtClean="0">
                <a:latin typeface="Arial" charset="0"/>
                <a:cs typeface="Arial" charset="0"/>
              </a:rPr>
              <a:t>→ </a:t>
            </a:r>
            <a:r>
              <a:rPr lang="cs-CZ" altLang="cs-CZ" dirty="0" smtClean="0"/>
              <a:t>„tečou“</a:t>
            </a:r>
            <a:endParaRPr lang="cs-CZ" altLang="cs-CZ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			     v rovnovážném stavu přejímají tvar nádoby</a:t>
            </a:r>
          </a:p>
          <a:p>
            <a:pPr eaLnBrk="1" hangingPunct="1">
              <a:lnSpc>
                <a:spcPct val="90000"/>
              </a:lnSpc>
            </a:pPr>
            <a:endParaRPr lang="cs-CZ" altLang="cs-CZ" sz="8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i="1" u="sng" dirty="0" smtClean="0"/>
              <a:t>ideální kapalina </a:t>
            </a:r>
            <a:r>
              <a:rPr lang="cs-CZ" altLang="cs-CZ" dirty="0" smtClean="0"/>
              <a:t> – nestlačitelná, pohyb bez vnitřního tření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popis pohybu - vektorové </a:t>
            </a:r>
            <a:r>
              <a:rPr lang="cs-CZ" altLang="cs-CZ" i="1" u="sng" dirty="0" smtClean="0"/>
              <a:t>pole</a:t>
            </a:r>
            <a:r>
              <a:rPr lang="cs-CZ" altLang="cs-CZ" dirty="0" smtClean="0"/>
              <a:t> rychlosti</a:t>
            </a:r>
          </a:p>
          <a:p>
            <a:pPr eaLnBrk="1" hangingPunct="1">
              <a:lnSpc>
                <a:spcPct val="90000"/>
              </a:lnSpc>
            </a:pPr>
            <a:endParaRPr lang="cs-CZ" altLang="cs-CZ" i="1" u="sng" dirty="0" smtClean="0"/>
          </a:p>
          <a:p>
            <a:pPr eaLnBrk="1" hangingPunct="1">
              <a:lnSpc>
                <a:spcPct val="90000"/>
              </a:lnSpc>
            </a:pPr>
            <a:endParaRPr lang="cs-CZ" altLang="cs-CZ" i="1" u="sng" dirty="0" smtClean="0"/>
          </a:p>
          <a:p>
            <a:pPr eaLnBrk="1" hangingPunct="1">
              <a:lnSpc>
                <a:spcPct val="90000"/>
              </a:lnSpc>
            </a:pPr>
            <a:endParaRPr lang="cs-CZ" altLang="cs-CZ" i="1" u="sng" dirty="0" smtClean="0"/>
          </a:p>
          <a:p>
            <a:pPr eaLnBrk="1" hangingPunct="1">
              <a:lnSpc>
                <a:spcPct val="90000"/>
              </a:lnSpc>
            </a:pPr>
            <a:endParaRPr lang="cs-CZ" altLang="cs-CZ" i="1" u="sng" dirty="0" smtClean="0"/>
          </a:p>
          <a:p>
            <a:pPr eaLnBrk="1" hangingPunct="1">
              <a:lnSpc>
                <a:spcPct val="90000"/>
              </a:lnSpc>
            </a:pPr>
            <a:endParaRPr lang="cs-CZ" altLang="cs-CZ" i="1" u="sng" dirty="0" smtClean="0"/>
          </a:p>
          <a:p>
            <a:pPr eaLnBrk="1" hangingPunct="1">
              <a:lnSpc>
                <a:spcPct val="90000"/>
              </a:lnSpc>
            </a:pPr>
            <a:endParaRPr lang="cs-CZ" altLang="cs-CZ" i="1" u="sng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i="1" u="sng" dirty="0" smtClean="0"/>
              <a:t>proudnice</a:t>
            </a:r>
            <a:r>
              <a:rPr lang="cs-CZ" altLang="cs-CZ" dirty="0" smtClean="0"/>
              <a:t> – křivka, jejíž tečnou v každém </a:t>
            </a:r>
            <a:br>
              <a:rPr lang="cs-CZ" altLang="cs-CZ" dirty="0" smtClean="0"/>
            </a:br>
            <a:r>
              <a:rPr lang="cs-CZ" altLang="cs-CZ" dirty="0" smtClean="0"/>
              <a:t>bodě je vektor rychlosti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i="1" u="sng" dirty="0" smtClean="0"/>
              <a:t>proudová trubice </a:t>
            </a:r>
            <a:r>
              <a:rPr lang="cs-CZ" altLang="cs-CZ" dirty="0" smtClean="0"/>
              <a:t>– stěny tvoří proudnice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Tvrzení: stěnou proudové trubice kapalina neteče</a:t>
            </a:r>
          </a:p>
          <a:p>
            <a:pPr eaLnBrk="1" hangingPunct="1">
              <a:lnSpc>
                <a:spcPct val="90000"/>
              </a:lnSpc>
            </a:pPr>
            <a:endParaRPr lang="cs-CZ" altLang="cs-CZ" i="1" u="sng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i="1" u="sng" dirty="0" smtClean="0"/>
              <a:t>tok vektoru rychlosti plochou</a:t>
            </a: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endParaRPr lang="cs-CZ" altLang="cs-CZ" i="1" u="sng" dirty="0" smtClean="0"/>
          </a:p>
        </p:txBody>
      </p:sp>
      <p:graphicFrame>
        <p:nvGraphicFramePr>
          <p:cNvPr id="149516" name="Object 12"/>
          <p:cNvGraphicFramePr>
            <a:graphicFrameLocks noChangeAspect="1"/>
          </p:cNvGraphicFramePr>
          <p:nvPr/>
        </p:nvGraphicFramePr>
        <p:xfrm>
          <a:off x="1835150" y="2349500"/>
          <a:ext cx="3500438" cy="234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8" name="CorelDRAW" r:id="rId3" imgW="3500387" imgH="2347366" progId="CorelDRAW.Graphic.13">
                  <p:embed/>
                </p:oleObj>
              </mc:Choice>
              <mc:Fallback>
                <p:oleObj name="CorelDRAW" r:id="rId3" imgW="3500387" imgH="2347366" progId="CorelDRAW.Graphic.13">
                  <p:embed/>
                  <p:pic>
                    <p:nvPicPr>
                      <p:cNvPr id="1495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349500"/>
                        <a:ext cx="3500438" cy="234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17" name="Object 13"/>
          <p:cNvGraphicFramePr>
            <a:graphicFrameLocks noChangeAspect="1"/>
          </p:cNvGraphicFramePr>
          <p:nvPr/>
        </p:nvGraphicFramePr>
        <p:xfrm>
          <a:off x="1835150" y="2349500"/>
          <a:ext cx="3500438" cy="234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9" name="CorelDRAW" r:id="rId5" imgW="3500387" imgH="2347366" progId="CorelDRAW.Graphic.13">
                  <p:embed/>
                </p:oleObj>
              </mc:Choice>
              <mc:Fallback>
                <p:oleObj name="CorelDRAW" r:id="rId5" imgW="3500387" imgH="2347366" progId="CorelDRAW.Graphic.13">
                  <p:embed/>
                  <p:pic>
                    <p:nvPicPr>
                      <p:cNvPr id="14951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349500"/>
                        <a:ext cx="3500438" cy="234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096069"/>
              </p:ext>
            </p:extLst>
          </p:nvPr>
        </p:nvGraphicFramePr>
        <p:xfrm>
          <a:off x="5795963" y="2133600"/>
          <a:ext cx="2232421" cy="1560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0" name="CorelDRAW" r:id="rId7" imgW="2584704" imgH="1806692" progId="CorelDRAW.Graphic.13">
                  <p:embed/>
                </p:oleObj>
              </mc:Choice>
              <mc:Fallback>
                <p:oleObj name="CorelDRAW" r:id="rId7" imgW="2584704" imgH="1806692" progId="CorelDRAW.Graphic.13">
                  <p:embed/>
                  <p:pic>
                    <p:nvPicPr>
                      <p:cNvPr id="1495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133600"/>
                        <a:ext cx="2232421" cy="1560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721346"/>
              </p:ext>
            </p:extLst>
          </p:nvPr>
        </p:nvGraphicFramePr>
        <p:xfrm>
          <a:off x="5540570" y="3952863"/>
          <a:ext cx="3385071" cy="1219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1" name="CorelDRAW" r:id="rId9" imgW="3528301" imgH="1270894" progId="CorelDRAW.Graphic.13">
                  <p:embed/>
                </p:oleObj>
              </mc:Choice>
              <mc:Fallback>
                <p:oleObj name="CorelDRAW" r:id="rId9" imgW="3528301" imgH="1270894" progId="CorelDRAW.Graphic.13">
                  <p:embed/>
                  <p:pic>
                    <p:nvPicPr>
                      <p:cNvPr id="14952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570" y="3952863"/>
                        <a:ext cx="3385071" cy="1219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21" name="Object 17"/>
          <p:cNvGraphicFramePr>
            <a:graphicFrameLocks noChangeAspect="1"/>
          </p:cNvGraphicFramePr>
          <p:nvPr/>
        </p:nvGraphicFramePr>
        <p:xfrm>
          <a:off x="1835150" y="2349500"/>
          <a:ext cx="3500438" cy="234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2" name="CorelDRAW" r:id="rId11" imgW="3500387" imgH="2347366" progId="CorelDRAW.Graphic.13">
                  <p:embed/>
                </p:oleObj>
              </mc:Choice>
              <mc:Fallback>
                <p:oleObj name="CorelDRAW" r:id="rId11" imgW="3500387" imgH="2347366" progId="CorelDRAW.Graphic.13">
                  <p:embed/>
                  <p:pic>
                    <p:nvPicPr>
                      <p:cNvPr id="14952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349500"/>
                        <a:ext cx="3500438" cy="234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Fyzika I-2024, SUPL přednáška 4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01679-DD98-4099-8A0A-87CAD41CB93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Volný tvar 4"/>
          <p:cNvSpPr/>
          <p:nvPr/>
        </p:nvSpPr>
        <p:spPr bwMode="auto">
          <a:xfrm>
            <a:off x="5751871" y="2256503"/>
            <a:ext cx="2477729" cy="1017639"/>
          </a:xfrm>
          <a:custGeom>
            <a:avLst/>
            <a:gdLst>
              <a:gd name="connsiteX0" fmla="*/ 0 w 2477729"/>
              <a:gd name="connsiteY0" fmla="*/ 1017639 h 1017639"/>
              <a:gd name="connsiteX1" fmla="*/ 206477 w 2477729"/>
              <a:gd name="connsiteY1" fmla="*/ 1002891 h 1017639"/>
              <a:gd name="connsiteX2" fmla="*/ 412955 w 2477729"/>
              <a:gd name="connsiteY2" fmla="*/ 929149 h 1017639"/>
              <a:gd name="connsiteX3" fmla="*/ 486697 w 2477729"/>
              <a:gd name="connsiteY3" fmla="*/ 914400 h 1017639"/>
              <a:gd name="connsiteX4" fmla="*/ 530942 w 2477729"/>
              <a:gd name="connsiteY4" fmla="*/ 899652 h 1017639"/>
              <a:gd name="connsiteX5" fmla="*/ 648929 w 2477729"/>
              <a:gd name="connsiteY5" fmla="*/ 870155 h 1017639"/>
              <a:gd name="connsiteX6" fmla="*/ 707923 w 2477729"/>
              <a:gd name="connsiteY6" fmla="*/ 855407 h 1017639"/>
              <a:gd name="connsiteX7" fmla="*/ 914400 w 2477729"/>
              <a:gd name="connsiteY7" fmla="*/ 752168 h 1017639"/>
              <a:gd name="connsiteX8" fmla="*/ 1150374 w 2477729"/>
              <a:gd name="connsiteY8" fmla="*/ 663678 h 1017639"/>
              <a:gd name="connsiteX9" fmla="*/ 1209368 w 2477729"/>
              <a:gd name="connsiteY9" fmla="*/ 634181 h 1017639"/>
              <a:gd name="connsiteX10" fmla="*/ 1297858 w 2477729"/>
              <a:gd name="connsiteY10" fmla="*/ 604684 h 1017639"/>
              <a:gd name="connsiteX11" fmla="*/ 1342103 w 2477729"/>
              <a:gd name="connsiteY11" fmla="*/ 575187 h 1017639"/>
              <a:gd name="connsiteX12" fmla="*/ 1489587 w 2477729"/>
              <a:gd name="connsiteY12" fmla="*/ 530942 h 1017639"/>
              <a:gd name="connsiteX13" fmla="*/ 1769806 w 2477729"/>
              <a:gd name="connsiteY13" fmla="*/ 383458 h 1017639"/>
              <a:gd name="connsiteX14" fmla="*/ 1873045 w 2477729"/>
              <a:gd name="connsiteY14" fmla="*/ 339213 h 1017639"/>
              <a:gd name="connsiteX15" fmla="*/ 1917290 w 2477729"/>
              <a:gd name="connsiteY15" fmla="*/ 309716 h 1017639"/>
              <a:gd name="connsiteX16" fmla="*/ 2005781 w 2477729"/>
              <a:gd name="connsiteY16" fmla="*/ 280220 h 1017639"/>
              <a:gd name="connsiteX17" fmla="*/ 2197510 w 2477729"/>
              <a:gd name="connsiteY17" fmla="*/ 162232 h 1017639"/>
              <a:gd name="connsiteX18" fmla="*/ 2403987 w 2477729"/>
              <a:gd name="connsiteY18" fmla="*/ 58994 h 1017639"/>
              <a:gd name="connsiteX19" fmla="*/ 2477729 w 2477729"/>
              <a:gd name="connsiteY19" fmla="*/ 0 h 101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77729" h="1017639">
                <a:moveTo>
                  <a:pt x="0" y="1017639"/>
                </a:moveTo>
                <a:cubicBezTo>
                  <a:pt x="68826" y="1012723"/>
                  <a:pt x="138169" y="1012649"/>
                  <a:pt x="206477" y="1002891"/>
                </a:cubicBezTo>
                <a:cubicBezTo>
                  <a:pt x="306350" y="988623"/>
                  <a:pt x="318000" y="960801"/>
                  <a:pt x="412955" y="929149"/>
                </a:cubicBezTo>
                <a:cubicBezTo>
                  <a:pt x="436736" y="921222"/>
                  <a:pt x="462378" y="920480"/>
                  <a:pt x="486697" y="914400"/>
                </a:cubicBezTo>
                <a:cubicBezTo>
                  <a:pt x="501779" y="910629"/>
                  <a:pt x="515944" y="903742"/>
                  <a:pt x="530942" y="899652"/>
                </a:cubicBezTo>
                <a:cubicBezTo>
                  <a:pt x="570053" y="888985"/>
                  <a:pt x="609600" y="879987"/>
                  <a:pt x="648929" y="870155"/>
                </a:cubicBezTo>
                <a:lnTo>
                  <a:pt x="707923" y="855407"/>
                </a:lnTo>
                <a:cubicBezTo>
                  <a:pt x="776749" y="820994"/>
                  <a:pt x="839748" y="770830"/>
                  <a:pt x="914400" y="752168"/>
                </a:cubicBezTo>
                <a:cubicBezTo>
                  <a:pt x="1014708" y="727092"/>
                  <a:pt x="1019910" y="728910"/>
                  <a:pt x="1150374" y="663678"/>
                </a:cubicBezTo>
                <a:cubicBezTo>
                  <a:pt x="1170039" y="653846"/>
                  <a:pt x="1188955" y="642346"/>
                  <a:pt x="1209368" y="634181"/>
                </a:cubicBezTo>
                <a:cubicBezTo>
                  <a:pt x="1238236" y="622634"/>
                  <a:pt x="1269446" y="617312"/>
                  <a:pt x="1297858" y="604684"/>
                </a:cubicBezTo>
                <a:cubicBezTo>
                  <a:pt x="1314056" y="597485"/>
                  <a:pt x="1325905" y="582386"/>
                  <a:pt x="1342103" y="575187"/>
                </a:cubicBezTo>
                <a:cubicBezTo>
                  <a:pt x="1388260" y="554673"/>
                  <a:pt x="1440564" y="543198"/>
                  <a:pt x="1489587" y="530942"/>
                </a:cubicBezTo>
                <a:cubicBezTo>
                  <a:pt x="1591777" y="462815"/>
                  <a:pt x="1593526" y="459006"/>
                  <a:pt x="1769806" y="383458"/>
                </a:cubicBezTo>
                <a:cubicBezTo>
                  <a:pt x="1804219" y="368710"/>
                  <a:pt x="1839557" y="355957"/>
                  <a:pt x="1873045" y="339213"/>
                </a:cubicBezTo>
                <a:cubicBezTo>
                  <a:pt x="1888899" y="331286"/>
                  <a:pt x="1901092" y="316915"/>
                  <a:pt x="1917290" y="309716"/>
                </a:cubicBezTo>
                <a:cubicBezTo>
                  <a:pt x="1945703" y="297088"/>
                  <a:pt x="1978267" y="294701"/>
                  <a:pt x="2005781" y="280220"/>
                </a:cubicBezTo>
                <a:cubicBezTo>
                  <a:pt x="2072187" y="245270"/>
                  <a:pt x="2131912" y="198675"/>
                  <a:pt x="2197510" y="162232"/>
                </a:cubicBezTo>
                <a:cubicBezTo>
                  <a:pt x="2264776" y="124862"/>
                  <a:pt x="2349576" y="113405"/>
                  <a:pt x="2403987" y="58994"/>
                </a:cubicBezTo>
                <a:cubicBezTo>
                  <a:pt x="2456005" y="6976"/>
                  <a:pt x="2429577" y="24077"/>
                  <a:pt x="2477729" y="0"/>
                </a:cubicBezTo>
              </a:path>
            </a:pathLst>
          </a:custGeom>
          <a:noFill/>
          <a:ln w="952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1" u="none" strike="noStrike" cap="none" normalizeH="0" baseline="-25000" smtClean="0">
              <a:ln>
                <a:noFill/>
              </a:ln>
              <a:solidFill>
                <a:srgbClr val="9900CC"/>
              </a:solidFill>
              <a:effectLst/>
              <a:latin typeface="Tahoma" pitchFamily="34" charset="0"/>
            </a:endParaRPr>
          </a:p>
        </p:txBody>
      </p:sp>
      <p:sp>
        <p:nvSpPr>
          <p:cNvPr id="6" name="Volný tvar 5"/>
          <p:cNvSpPr/>
          <p:nvPr/>
        </p:nvSpPr>
        <p:spPr bwMode="auto">
          <a:xfrm>
            <a:off x="5840361" y="3068638"/>
            <a:ext cx="2188023" cy="442467"/>
          </a:xfrm>
          <a:custGeom>
            <a:avLst/>
            <a:gdLst>
              <a:gd name="connsiteX0" fmla="*/ 0 w 2802194"/>
              <a:gd name="connsiteY0" fmla="*/ 414639 h 430376"/>
              <a:gd name="connsiteX1" fmla="*/ 73742 w 2802194"/>
              <a:gd name="connsiteY1" fmla="*/ 429387 h 430376"/>
              <a:gd name="connsiteX2" fmla="*/ 147484 w 2802194"/>
              <a:gd name="connsiteY2" fmla="*/ 385142 h 430376"/>
              <a:gd name="connsiteX3" fmla="*/ 206478 w 2802194"/>
              <a:gd name="connsiteY3" fmla="*/ 370394 h 430376"/>
              <a:gd name="connsiteX4" fmla="*/ 339213 w 2802194"/>
              <a:gd name="connsiteY4" fmla="*/ 311400 h 430376"/>
              <a:gd name="connsiteX5" fmla="*/ 648929 w 2802194"/>
              <a:gd name="connsiteY5" fmla="*/ 267155 h 430376"/>
              <a:gd name="connsiteX6" fmla="*/ 752168 w 2802194"/>
              <a:gd name="connsiteY6" fmla="*/ 237658 h 430376"/>
              <a:gd name="connsiteX7" fmla="*/ 1076633 w 2802194"/>
              <a:gd name="connsiteY7" fmla="*/ 193413 h 430376"/>
              <a:gd name="connsiteX8" fmla="*/ 1165123 w 2802194"/>
              <a:gd name="connsiteY8" fmla="*/ 178665 h 430376"/>
              <a:gd name="connsiteX9" fmla="*/ 1297858 w 2802194"/>
              <a:gd name="connsiteY9" fmla="*/ 163916 h 430376"/>
              <a:gd name="connsiteX10" fmla="*/ 1696065 w 2802194"/>
              <a:gd name="connsiteY10" fmla="*/ 104923 h 430376"/>
              <a:gd name="connsiteX11" fmla="*/ 1769807 w 2802194"/>
              <a:gd name="connsiteY11" fmla="*/ 90174 h 430376"/>
              <a:gd name="connsiteX12" fmla="*/ 1858297 w 2802194"/>
              <a:gd name="connsiteY12" fmla="*/ 75426 h 430376"/>
              <a:gd name="connsiteX13" fmla="*/ 2005781 w 2802194"/>
              <a:gd name="connsiteY13" fmla="*/ 45929 h 430376"/>
              <a:gd name="connsiteX14" fmla="*/ 2212258 w 2802194"/>
              <a:gd name="connsiteY14" fmla="*/ 31181 h 430376"/>
              <a:gd name="connsiteX15" fmla="*/ 2403987 w 2802194"/>
              <a:gd name="connsiteY15" fmla="*/ 1684 h 430376"/>
              <a:gd name="connsiteX16" fmla="*/ 2802194 w 2802194"/>
              <a:gd name="connsiteY16" fmla="*/ 1684 h 43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02194" h="430376">
                <a:moveTo>
                  <a:pt x="0" y="414639"/>
                </a:moveTo>
                <a:cubicBezTo>
                  <a:pt x="24581" y="419555"/>
                  <a:pt x="49161" y="434303"/>
                  <a:pt x="73742" y="429387"/>
                </a:cubicBezTo>
                <a:cubicBezTo>
                  <a:pt x="101851" y="423765"/>
                  <a:pt x="121289" y="396784"/>
                  <a:pt x="147484" y="385142"/>
                </a:cubicBezTo>
                <a:cubicBezTo>
                  <a:pt x="166007" y="376910"/>
                  <a:pt x="186813" y="375310"/>
                  <a:pt x="206478" y="370394"/>
                </a:cubicBezTo>
                <a:cubicBezTo>
                  <a:pt x="247449" y="349908"/>
                  <a:pt x="295273" y="323954"/>
                  <a:pt x="339213" y="311400"/>
                </a:cubicBezTo>
                <a:cubicBezTo>
                  <a:pt x="469965" y="274042"/>
                  <a:pt x="504848" y="279161"/>
                  <a:pt x="648929" y="267155"/>
                </a:cubicBezTo>
                <a:cubicBezTo>
                  <a:pt x="685778" y="254872"/>
                  <a:pt x="712808" y="244604"/>
                  <a:pt x="752168" y="237658"/>
                </a:cubicBezTo>
                <a:cubicBezTo>
                  <a:pt x="1011679" y="191862"/>
                  <a:pt x="863258" y="221862"/>
                  <a:pt x="1076633" y="193413"/>
                </a:cubicBezTo>
                <a:cubicBezTo>
                  <a:pt x="1106274" y="189461"/>
                  <a:pt x="1135482" y="182617"/>
                  <a:pt x="1165123" y="178665"/>
                </a:cubicBezTo>
                <a:cubicBezTo>
                  <a:pt x="1209250" y="172781"/>
                  <a:pt x="1253613" y="168832"/>
                  <a:pt x="1297858" y="163916"/>
                </a:cubicBezTo>
                <a:cubicBezTo>
                  <a:pt x="1528810" y="106177"/>
                  <a:pt x="1324913" y="151317"/>
                  <a:pt x="1696065" y="104923"/>
                </a:cubicBezTo>
                <a:cubicBezTo>
                  <a:pt x="1720939" y="101814"/>
                  <a:pt x="1745144" y="94658"/>
                  <a:pt x="1769807" y="90174"/>
                </a:cubicBezTo>
                <a:cubicBezTo>
                  <a:pt x="1799228" y="84825"/>
                  <a:pt x="1828906" y="80937"/>
                  <a:pt x="1858297" y="75426"/>
                </a:cubicBezTo>
                <a:cubicBezTo>
                  <a:pt x="1907573" y="66187"/>
                  <a:pt x="1955773" y="49501"/>
                  <a:pt x="2005781" y="45929"/>
                </a:cubicBezTo>
                <a:lnTo>
                  <a:pt x="2212258" y="31181"/>
                </a:lnTo>
                <a:cubicBezTo>
                  <a:pt x="2274045" y="18823"/>
                  <a:pt x="2341479" y="3470"/>
                  <a:pt x="2403987" y="1684"/>
                </a:cubicBezTo>
                <a:cubicBezTo>
                  <a:pt x="2536669" y="-2107"/>
                  <a:pt x="2669458" y="1684"/>
                  <a:pt x="2802194" y="1684"/>
                </a:cubicBezTo>
              </a:path>
            </a:pathLst>
          </a:custGeom>
          <a:noFill/>
          <a:ln w="9525" cap="flat" cmpd="sng" algn="ctr">
            <a:solidFill>
              <a:srgbClr val="0099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1" u="none" strike="noStrike" cap="none" normalizeH="0" baseline="-25000" smtClean="0">
              <a:ln>
                <a:noFill/>
              </a:ln>
              <a:solidFill>
                <a:srgbClr val="9900CC"/>
              </a:solidFill>
              <a:effectLst/>
              <a:latin typeface="Tahoma" pitchFamily="34" charset="0"/>
            </a:endParaRPr>
          </a:p>
        </p:txBody>
      </p:sp>
      <p:sp>
        <p:nvSpPr>
          <p:cNvPr id="7" name="Volný tvar 6"/>
          <p:cNvSpPr/>
          <p:nvPr/>
        </p:nvSpPr>
        <p:spPr bwMode="auto">
          <a:xfrm>
            <a:off x="7787148" y="2964426"/>
            <a:ext cx="796413" cy="103239"/>
          </a:xfrm>
          <a:custGeom>
            <a:avLst/>
            <a:gdLst>
              <a:gd name="connsiteX0" fmla="*/ 0 w 796413"/>
              <a:gd name="connsiteY0" fmla="*/ 103239 h 103239"/>
              <a:gd name="connsiteX1" fmla="*/ 457200 w 796413"/>
              <a:gd name="connsiteY1" fmla="*/ 58993 h 103239"/>
              <a:gd name="connsiteX2" fmla="*/ 575187 w 796413"/>
              <a:gd name="connsiteY2" fmla="*/ 29497 h 103239"/>
              <a:gd name="connsiteX3" fmla="*/ 693175 w 796413"/>
              <a:gd name="connsiteY3" fmla="*/ 14748 h 103239"/>
              <a:gd name="connsiteX4" fmla="*/ 796413 w 796413"/>
              <a:gd name="connsiteY4" fmla="*/ 0 h 10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413" h="103239">
                <a:moveTo>
                  <a:pt x="0" y="103239"/>
                </a:moveTo>
                <a:cubicBezTo>
                  <a:pt x="152400" y="88490"/>
                  <a:pt x="308659" y="96127"/>
                  <a:pt x="457200" y="58993"/>
                </a:cubicBezTo>
                <a:cubicBezTo>
                  <a:pt x="496529" y="49161"/>
                  <a:pt x="535342" y="36968"/>
                  <a:pt x="575187" y="29497"/>
                </a:cubicBezTo>
                <a:cubicBezTo>
                  <a:pt x="614144" y="22193"/>
                  <a:pt x="653887" y="19986"/>
                  <a:pt x="693175" y="14748"/>
                </a:cubicBezTo>
                <a:lnTo>
                  <a:pt x="796413" y="0"/>
                </a:lnTo>
              </a:path>
            </a:pathLst>
          </a:custGeom>
          <a:noFill/>
          <a:ln w="952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1" u="none" strike="noStrike" cap="none" normalizeH="0" baseline="-25000" smtClean="0">
              <a:ln>
                <a:noFill/>
              </a:ln>
              <a:solidFill>
                <a:srgbClr val="9900CC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3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-25000" smtClean="0">
            <a:ln>
              <a:noFill/>
            </a:ln>
            <a:solidFill>
              <a:srgbClr val="9900CC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-25000" smtClean="0">
            <a:ln>
              <a:noFill/>
            </a:ln>
            <a:solidFill>
              <a:srgbClr val="9900CC"/>
            </a:solidFill>
            <a:effectLst/>
            <a:latin typeface="Tahoma" pitchFamily="34" charset="0"/>
          </a:defRPr>
        </a:defPPr>
      </a:lstStyle>
    </a:lnDef>
    <a:txDef>
      <a:spPr>
        <a:noFill/>
        <a:ln w="28575">
          <a:noFill/>
        </a:ln>
      </a:spPr>
      <a:bodyPr wrap="none" rtlCol="0">
        <a:spAutoFit/>
      </a:bodyPr>
      <a:lstStyle>
        <a:defPPr>
          <a:defRPr b="0" i="1" baseline="0" smtClean="0">
            <a:solidFill>
              <a:srgbClr val="000000"/>
            </a:solidFill>
            <a:latin typeface="Cambria Math"/>
            <a:ea typeface="Cambria Math"/>
          </a:defRPr>
        </a:defPPr>
      </a:lstStyle>
    </a:tx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12625</TotalTime>
  <Words>2899</Words>
  <Application>Microsoft Office PowerPoint</Application>
  <PresentationFormat>Předvádění na obrazovce (4:3)</PresentationFormat>
  <Paragraphs>624</Paragraphs>
  <Slides>23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Arial</vt:lpstr>
      <vt:lpstr>Cambria Math</vt:lpstr>
      <vt:lpstr>Symbol</vt:lpstr>
      <vt:lpstr>Tahoma</vt:lpstr>
      <vt:lpstr>Times New Roman</vt:lpstr>
      <vt:lpstr>Výchozí návrh</vt:lpstr>
      <vt:lpstr>CorelDRAW</vt:lpstr>
      <vt:lpstr>Rovnice</vt:lpstr>
      <vt:lpstr>Prezentace aplikace PowerPoint</vt:lpstr>
      <vt:lpstr>4. Mechanika kontinua</vt:lpstr>
      <vt:lpstr>4.1 Síly v kontinuu</vt:lpstr>
      <vt:lpstr>4.3 Hydrostatika</vt:lpstr>
      <vt:lpstr>Prezentace aplikace PowerPoint</vt:lpstr>
      <vt:lpstr>Prezentace aplikace PowerPoint</vt:lpstr>
      <vt:lpstr>Prezentace aplikace PowerPoint</vt:lpstr>
      <vt:lpstr>Archimedův zákon otázka 17</vt:lpstr>
      <vt:lpstr>4.4 Proudění ideální kapaliny</vt:lpstr>
      <vt:lpstr>Prezentace aplikace PowerPoint</vt:lpstr>
      <vt:lpstr>Rovnice kontinuity otázka 18</vt:lpstr>
      <vt:lpstr>Rovnice kontinuity otázka 18</vt:lpstr>
      <vt:lpstr>Bernoulliho rovnice otázka 18</vt:lpstr>
      <vt:lpstr>Prezentace aplikace PowerPoint</vt:lpstr>
      <vt:lpstr>Prezentace aplikace PowerPoint</vt:lpstr>
      <vt:lpstr>Prezentace aplikace PowerPoint</vt:lpstr>
      <vt:lpstr>4.5 Proudění reálné kapaliny</vt:lpstr>
      <vt:lpstr>Prezentace aplikace PowerPoint</vt:lpstr>
      <vt:lpstr>Prezentace aplikace PowerPoint</vt:lpstr>
      <vt:lpstr>4.2 Deformace pevného kontinua vnější síly (na jedn. plochy) vyvolávají v tělese napětí, které je s nimi v rovnováze → deformace</vt:lpstr>
      <vt:lpstr>Prezentace aplikace PowerPoint</vt:lpstr>
      <vt:lpstr>Prezentace aplikace PowerPoint</vt:lpstr>
      <vt:lpstr>Prezentace aplikace PowerPoint</vt:lpstr>
    </vt:vector>
  </TitlesOfParts>
  <Company>VSCHT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Marie Urbanová</dc:creator>
  <cp:lastModifiedBy>Urbanova Marie</cp:lastModifiedBy>
  <cp:revision>496</cp:revision>
  <dcterms:created xsi:type="dcterms:W3CDTF">2008-02-09T14:48:22Z</dcterms:created>
  <dcterms:modified xsi:type="dcterms:W3CDTF">2024-03-07T09:48:35Z</dcterms:modified>
</cp:coreProperties>
</file>